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4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2277"/>
  </p:normalViewPr>
  <p:slideViewPr>
    <p:cSldViewPr snapToGrid="0" snapToObjects="1">
      <p:cViewPr varScale="1">
        <p:scale>
          <a:sx n="118" d="100"/>
          <a:sy n="118" d="100"/>
        </p:scale>
        <p:origin x="920" y="200"/>
      </p:cViewPr>
      <p:guideLst/>
    </p:cSldViewPr>
  </p:slideViewPr>
  <p:outlineViewPr>
    <p:cViewPr>
      <p:scale>
        <a:sx n="33" d="100"/>
        <a:sy n="33" d="100"/>
      </p:scale>
      <p:origin x="0" y="-402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C710014C-5D5D-CD4E-B097-BF3711BB0C53}" type="datetimeFigureOut">
              <a:rPr kumimoji="1" lang="ja-JP" altLang="en-US" smtClean="0"/>
              <a:t>2019/12/11</a:t>
            </a:fld>
            <a:endParaRPr kumimoji="1" lang="ja-JP"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BC4231A-9F30-664D-A5AE-0A140FA72824}" type="slidenum">
              <a:rPr kumimoji="1" lang="ja-JP" altLang="en-US" smtClean="0"/>
              <a:t>‹#›</a:t>
            </a:fld>
            <a:endParaRPr kumimoji="1" lang="ja-JP"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10014C-5D5D-CD4E-B097-BF3711BB0C53}" type="datetimeFigureOut">
              <a:rPr kumimoji="1" lang="ja-JP" altLang="en-US" smtClean="0"/>
              <a:t>2019/12/11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C4231A-9F30-664D-A5AE-0A140FA72824}"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10014C-5D5D-CD4E-B097-BF3711BB0C53}" type="datetimeFigureOut">
              <a:rPr kumimoji="1" lang="ja-JP" altLang="en-US" smtClean="0"/>
              <a:t>2019/12/11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C4231A-9F30-664D-A5AE-0A140FA72824}"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10014C-5D5D-CD4E-B097-BF3711BB0C53}" type="datetimeFigureOut">
              <a:rPr kumimoji="1" lang="ja-JP" altLang="en-US" smtClean="0"/>
              <a:t>2019/12/11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C4231A-9F30-664D-A5AE-0A140FA72824}"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710014C-5D5D-CD4E-B097-BF3711BB0C53}" type="datetimeFigureOut">
              <a:rPr kumimoji="1" lang="ja-JP" altLang="en-US" smtClean="0"/>
              <a:t>2019/12/11</a:t>
            </a:fld>
            <a:endParaRPr kumimoji="1" lang="ja-JP"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EBC4231A-9F30-664D-A5AE-0A140FA72824}" type="slidenum">
              <a:rPr kumimoji="1" lang="ja-JP" altLang="en-US" smtClean="0"/>
              <a:t>‹#›</a:t>
            </a:fld>
            <a:endParaRPr kumimoji="1" lang="ja-JP"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10014C-5D5D-CD4E-B097-BF3711BB0C53}" type="datetimeFigureOut">
              <a:rPr kumimoji="1" lang="ja-JP" altLang="en-US" smtClean="0"/>
              <a:t>2019/12/11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C4231A-9F30-664D-A5AE-0A140FA72824}"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10014C-5D5D-CD4E-B097-BF3711BB0C53}" type="datetimeFigureOut">
              <a:rPr kumimoji="1" lang="ja-JP" altLang="en-US" smtClean="0"/>
              <a:t>2019/12/11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BC4231A-9F30-664D-A5AE-0A140FA72824}"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10014C-5D5D-CD4E-B097-BF3711BB0C53}" type="datetimeFigureOut">
              <a:rPr kumimoji="1" lang="ja-JP" altLang="en-US" smtClean="0"/>
              <a:t>2019/12/11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BC4231A-9F30-664D-A5AE-0A140FA72824}"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10014C-5D5D-CD4E-B097-BF3711BB0C53}" type="datetimeFigureOut">
              <a:rPr kumimoji="1" lang="ja-JP" altLang="en-US" smtClean="0"/>
              <a:t>2019/12/11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BC4231A-9F30-664D-A5AE-0A140FA72824}"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710014C-5D5D-CD4E-B097-BF3711BB0C53}" type="datetimeFigureOut">
              <a:rPr kumimoji="1" lang="ja-JP" altLang="en-US" smtClean="0"/>
              <a:t>2019/12/11</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BC4231A-9F30-664D-A5AE-0A140FA72824}"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710014C-5D5D-CD4E-B097-BF3711BB0C53}" type="datetimeFigureOut">
              <a:rPr kumimoji="1" lang="ja-JP" altLang="en-US" smtClean="0"/>
              <a:t>2019/12/11</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BC4231A-9F30-664D-A5AE-0A140FA72824}"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C710014C-5D5D-CD4E-B097-BF3711BB0C53}" type="datetimeFigureOut">
              <a:rPr kumimoji="1" lang="ja-JP" altLang="en-US" smtClean="0"/>
              <a:t>2019/12/11</a:t>
            </a:fld>
            <a:endParaRPr kumimoji="1" lang="ja-JP"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BC4231A-9F30-664D-A5AE-0A140FA72824}" type="slidenum">
              <a:rPr kumimoji="1" lang="ja-JP" altLang="en-US" smtClean="0"/>
              <a:t>‹#›</a:t>
            </a:fld>
            <a:endParaRPr kumimoji="1" lang="ja-JP"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59305482"/>
      </p:ext>
    </p:extLst>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txStyles>
    <p:titleStyle>
      <a:lvl1pPr algn="l" defTabSz="914400" rtl="0" eaLnBrk="1" latinLnBrk="0" hangingPunct="1">
        <a:lnSpc>
          <a:spcPct val="89000"/>
        </a:lnSpc>
        <a:spcBef>
          <a:spcPct val="0"/>
        </a:spcBef>
        <a:buNone/>
        <a:defRPr kumimoji="1"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kumimoji="1"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5"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17914" y="1513114"/>
            <a:ext cx="8458443" cy="2373566"/>
          </a:xfrm>
        </p:spPr>
        <p:txBody>
          <a:bodyPr/>
          <a:lstStyle/>
          <a:p>
            <a:r>
              <a:rPr kumimoji="1" lang="ja-JP" altLang="en-US" sz="5400" dirty="0">
                <a:latin typeface="HGPGothicE" charset="-128"/>
                <a:ea typeface="HGPGothicE" charset="-128"/>
                <a:cs typeface="HGPGothicE" charset="-128"/>
              </a:rPr>
              <a:t>西日本区</a:t>
            </a:r>
            <a:r>
              <a:rPr kumimoji="1" lang="en-US" altLang="ja-JP" sz="5400" dirty="0">
                <a:latin typeface="HGPGothicE" charset="-128"/>
                <a:ea typeface="HGPGothicE" charset="-128"/>
                <a:cs typeface="HGPGothicE" charset="-128"/>
              </a:rPr>
              <a:t/>
            </a:r>
            <a:br>
              <a:rPr kumimoji="1" lang="en-US" altLang="ja-JP" sz="5400" dirty="0">
                <a:latin typeface="HGPGothicE" charset="-128"/>
                <a:ea typeface="HGPGothicE" charset="-128"/>
                <a:cs typeface="HGPGothicE" charset="-128"/>
              </a:rPr>
            </a:br>
            <a:r>
              <a:rPr kumimoji="1" lang="ja-JP" altLang="en-US" sz="5400" dirty="0">
                <a:latin typeface="HGPGothicE" charset="-128"/>
                <a:ea typeface="HGPGothicE" charset="-128"/>
                <a:cs typeface="HGPGothicE" charset="-128"/>
              </a:rPr>
              <a:t>「発展アクションプラン」</a:t>
            </a:r>
          </a:p>
        </p:txBody>
      </p:sp>
      <p:sp>
        <p:nvSpPr>
          <p:cNvPr id="3" name="サブタイトル 2"/>
          <p:cNvSpPr>
            <a:spLocks noGrp="1"/>
          </p:cNvSpPr>
          <p:nvPr>
            <p:ph type="subTitle" idx="1"/>
          </p:nvPr>
        </p:nvSpPr>
        <p:spPr/>
        <p:txBody>
          <a:bodyPr>
            <a:normAutofit/>
          </a:bodyPr>
          <a:lstStyle/>
          <a:p>
            <a:r>
              <a:rPr lang="en-US" altLang="ja-JP" dirty="0">
                <a:latin typeface="HGPGothicE" charset="-128"/>
                <a:ea typeface="HGPGothicE" charset="-128"/>
                <a:cs typeface="HGPGothicE" charset="-128"/>
              </a:rPr>
              <a:t>〜</a:t>
            </a:r>
            <a:r>
              <a:rPr lang="ja-JP" altLang="en-US" dirty="0">
                <a:latin typeface="HGPGothicE" charset="-128"/>
                <a:ea typeface="HGPGothicE" charset="-128"/>
                <a:cs typeface="HGPGothicE" charset="-128"/>
              </a:rPr>
              <a:t>２０２２年　２０２２人を目指して</a:t>
            </a:r>
            <a:r>
              <a:rPr lang="en-US" altLang="ja-JP" dirty="0">
                <a:latin typeface="HGPGothicE" charset="-128"/>
                <a:ea typeface="HGPGothicE" charset="-128"/>
                <a:cs typeface="HGPGothicE" charset="-128"/>
              </a:rPr>
              <a:t>〜</a:t>
            </a:r>
          </a:p>
          <a:p>
            <a:r>
              <a:rPr kumimoji="1" lang="en-US" altLang="ja-JP" sz="1600" dirty="0">
                <a:latin typeface="HGPGothicE" charset="-128"/>
                <a:ea typeface="HGPGothicE" charset="-128"/>
                <a:cs typeface="HGPGothicE" charset="-128"/>
              </a:rPr>
              <a:t>2019-2020EMC</a:t>
            </a:r>
            <a:r>
              <a:rPr kumimoji="1" lang="ja-JP" altLang="en-US" sz="1600" dirty="0">
                <a:latin typeface="HGPGothicE" charset="-128"/>
                <a:ea typeface="HGPGothicE" charset="-128"/>
                <a:cs typeface="HGPGothicE" charset="-128"/>
              </a:rPr>
              <a:t>事業主任　牧野篤文</a:t>
            </a:r>
          </a:p>
        </p:txBody>
      </p:sp>
    </p:spTree>
    <p:extLst>
      <p:ext uri="{BB962C8B-B14F-4D97-AF65-F5344CB8AC3E}">
        <p14:creationId xmlns:p14="http://schemas.microsoft.com/office/powerpoint/2010/main" val="10938449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latin typeface="HGPGothicE" charset="-128"/>
                <a:ea typeface="HGPGothicE" charset="-128"/>
                <a:cs typeface="HGPGothicE" charset="-128"/>
              </a:rPr>
              <a:t>京都部発展要因　</a:t>
            </a:r>
            <a:r>
              <a:rPr kumimoji="1" lang="en-US" altLang="ja-JP" dirty="0">
                <a:solidFill>
                  <a:schemeClr val="tx1"/>
                </a:solidFill>
                <a:latin typeface="HGPGothicE" charset="-128"/>
                <a:ea typeface="HGPGothicE" charset="-128"/>
                <a:cs typeface="HGPGothicE" charset="-128"/>
              </a:rPr>
              <a:t>⑴</a:t>
            </a:r>
            <a:r>
              <a:rPr kumimoji="1" lang="en-US" altLang="ja-JP" dirty="0">
                <a:latin typeface="HGPGothicE" charset="-128"/>
                <a:ea typeface="HGPGothicE" charset="-128"/>
                <a:cs typeface="HGPGothicE" charset="-128"/>
              </a:rPr>
              <a:t/>
            </a:r>
            <a:br>
              <a:rPr kumimoji="1" lang="en-US" altLang="ja-JP" dirty="0">
                <a:latin typeface="HGPGothicE" charset="-128"/>
                <a:ea typeface="HGPGothicE" charset="-128"/>
                <a:cs typeface="HGPGothicE" charset="-128"/>
              </a:rPr>
            </a:br>
            <a:r>
              <a:rPr lang="ja-JP" altLang="en-US" dirty="0">
                <a:latin typeface="HGPGothicE" charset="-128"/>
                <a:ea typeface="HGPGothicE" charset="-128"/>
                <a:cs typeface="HGPGothicE" charset="-128"/>
              </a:rPr>
              <a:t>経営者を中心としたネットワーク</a:t>
            </a:r>
            <a:endParaRPr kumimoji="1" lang="ja-JP" altLang="en-US" dirty="0">
              <a:latin typeface="HGPGothicE" charset="-128"/>
              <a:ea typeface="HGPGothicE" charset="-128"/>
              <a:cs typeface="HGPGothicE" charset="-128"/>
            </a:endParaRPr>
          </a:p>
        </p:txBody>
      </p:sp>
      <p:sp>
        <p:nvSpPr>
          <p:cNvPr id="3" name="コンテンツ プレースホルダー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西日本区で最もクラブ数、メンバー数が多い京都の「特性」はそのメンバー構成である。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京都部の場合は、ほとんどが</a:t>
            </a:r>
            <a:r>
              <a:rPr lang="ja-JP" altLang="en-US" sz="2800" dirty="0">
                <a:solidFill>
                  <a:srgbClr val="FF0000"/>
                </a:solidFill>
                <a:latin typeface="HGPGothicE" charset="-128"/>
                <a:ea typeface="HGPGothicE" charset="-128"/>
                <a:cs typeface="HGPGothicE" charset="-128"/>
              </a:rPr>
              <a:t>「経営者」又は「経営者に準ずる」メンバーで構成</a:t>
            </a:r>
            <a:r>
              <a:rPr lang="ja-JP" altLang="en-US" sz="2800" dirty="0">
                <a:latin typeface="HGPGothicE" charset="-128"/>
                <a:ea typeface="HGPGothicE" charset="-128"/>
                <a:cs typeface="HGPGothicE" charset="-128"/>
              </a:rPr>
              <a:t>されていて、経営者の横の繋がりにより、京都部の各クラブが発展している。</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クラブに対しての「満足度」の高いメンバーは</a:t>
            </a:r>
            <a:r>
              <a:rPr lang="ja-JP" altLang="en-US" sz="2800" dirty="0">
                <a:latin typeface="HGPGothicE" charset="-128"/>
                <a:ea typeface="HGPGothicE" charset="-128"/>
                <a:cs typeface="HGPGothicE" charset="-128"/>
              </a:rPr>
              <a:t>、</a:t>
            </a:r>
            <a:r>
              <a:rPr kumimoji="1" lang="ja-JP" altLang="en-US" sz="2800" dirty="0">
                <a:latin typeface="HGPGothicE" charset="-128"/>
                <a:ea typeface="HGPGothicE" charset="-128"/>
                <a:cs typeface="HGPGothicE" charset="-128"/>
              </a:rPr>
              <a:t>他のコミニュティ（ライオンズ、ロータリー、守成、</a:t>
            </a:r>
            <a:r>
              <a:rPr kumimoji="1" lang="en-US" altLang="ja-JP" sz="2800" dirty="0">
                <a:latin typeface="HGPGothicE" charset="-128"/>
                <a:ea typeface="HGPGothicE" charset="-128"/>
                <a:cs typeface="HGPGothicE" charset="-128"/>
              </a:rPr>
              <a:t>BMI</a:t>
            </a:r>
            <a:r>
              <a:rPr kumimoji="1" lang="ja-JP" altLang="en-US" sz="2800" dirty="0">
                <a:latin typeface="HGPGothicE" charset="-128"/>
                <a:ea typeface="HGPGothicE" charset="-128"/>
                <a:cs typeface="HGPGothicE" charset="-128"/>
              </a:rPr>
              <a:t>、倫理法人会、同友会、</a:t>
            </a:r>
            <a:r>
              <a:rPr kumimoji="1" lang="en-US" altLang="ja-JP" sz="2800" dirty="0">
                <a:latin typeface="HGPGothicE" charset="-128"/>
                <a:ea typeface="HGPGothicE" charset="-128"/>
                <a:cs typeface="HGPGothicE" charset="-128"/>
              </a:rPr>
              <a:t>JC</a:t>
            </a:r>
            <a:r>
              <a:rPr kumimoji="1" lang="ja-JP" altLang="en-US" sz="2800" dirty="0">
                <a:latin typeface="HGPGothicE" charset="-128"/>
                <a:ea typeface="HGPGothicE" charset="-128"/>
                <a:cs typeface="HGPGothicE" charset="-128"/>
              </a:rPr>
              <a:t>等）や、自分の事業に関連す</a:t>
            </a:r>
            <a:r>
              <a:rPr lang="ja-JP" altLang="en-US" sz="2800" dirty="0">
                <a:latin typeface="HGPGothicE" charset="-128"/>
                <a:ea typeface="HGPGothicE" charset="-128"/>
                <a:cs typeface="HGPGothicE" charset="-128"/>
              </a:rPr>
              <a:t>る取引先など</a:t>
            </a:r>
            <a:r>
              <a:rPr lang="ja-JP" altLang="en-US" sz="2800">
                <a:latin typeface="HGPGothicE" charset="-128"/>
                <a:ea typeface="HGPGothicE" charset="-128"/>
                <a:cs typeface="HGPGothicE" charset="-128"/>
              </a:rPr>
              <a:t>横</a:t>
            </a:r>
            <a:r>
              <a:rPr lang="ja-JP" altLang="en-US" sz="2800" smtClean="0">
                <a:latin typeface="HGPGothicE" charset="-128"/>
                <a:ea typeface="HGPGothicE" charset="-128"/>
                <a:cs typeface="HGPGothicE" charset="-128"/>
              </a:rPr>
              <a:t>の</a:t>
            </a:r>
            <a:r>
              <a:rPr lang="ja-JP" altLang="en-US" sz="2800" smtClean="0">
                <a:latin typeface="HGPGothicE" charset="-128"/>
                <a:ea typeface="HGPGothicE" charset="-128"/>
                <a:cs typeface="HGPGothicE" charset="-128"/>
              </a:rPr>
              <a:t>繋がり</a:t>
            </a:r>
            <a:r>
              <a:rPr lang="ja-JP" altLang="en-US" sz="2800" smtClean="0">
                <a:latin typeface="HGPGothicE" charset="-128"/>
                <a:ea typeface="HGPGothicE" charset="-128"/>
                <a:cs typeface="HGPGothicE" charset="-128"/>
              </a:rPr>
              <a:t>から</a:t>
            </a:r>
            <a:r>
              <a:rPr kumimoji="1" lang="ja-JP" altLang="en-US" sz="2800" dirty="0">
                <a:latin typeface="HGPGothicE" charset="-128"/>
                <a:ea typeface="HGPGothicE" charset="-128"/>
                <a:cs typeface="HGPGothicE" charset="-128"/>
              </a:rPr>
              <a:t>らワイズへと誘導し、メンバー増強に繋げている。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2800" dirty="0">
              <a:latin typeface="HGPGothicE" charset="-128"/>
              <a:ea typeface="HGPGothicE" charset="-128"/>
              <a:cs typeface="HGPGothicE" charset="-128"/>
            </a:endParaRPr>
          </a:p>
        </p:txBody>
      </p:sp>
    </p:spTree>
    <p:extLst>
      <p:ext uri="{BB962C8B-B14F-4D97-AF65-F5344CB8AC3E}">
        <p14:creationId xmlns:p14="http://schemas.microsoft.com/office/powerpoint/2010/main" val="1027563203"/>
      </p:ext>
    </p:extLst>
  </p:cSld>
  <p:clrMapOvr>
    <a:masterClrMapping/>
  </p:clrMapOvr>
  <mc:AlternateContent xmlns:mc="http://schemas.openxmlformats.org/markup-compatibility/2006" xmlns:p14="http://schemas.microsoft.com/office/powerpoint/2010/main">
    <mc:Choice Requires="p14">
      <p:transition spd="slow" p14:dur="1600" advTm="14000">
        <p:blinds dir="vert"/>
      </p:transition>
    </mc:Choice>
    <mc:Fallback xmlns="">
      <p:transition spd="slow" advTm="14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8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8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4900" dirty="0">
                <a:latin typeface="HGPGothicE" charset="-128"/>
                <a:ea typeface="HGPGothicE" charset="-128"/>
                <a:cs typeface="HGPGothicE" charset="-128"/>
              </a:rPr>
              <a:t>京都部発展要因　</a:t>
            </a:r>
            <a:r>
              <a:rPr lang="en-US" altLang="ja-JP" sz="4900" dirty="0">
                <a:solidFill>
                  <a:schemeClr val="tx1"/>
                </a:solidFill>
                <a:latin typeface="HGPGothicE" charset="-128"/>
                <a:ea typeface="HGPGothicE" charset="-128"/>
                <a:cs typeface="HGPGothicE" charset="-128"/>
              </a:rPr>
              <a:t>⑵</a:t>
            </a:r>
            <a:r>
              <a:rPr lang="en-US" altLang="ja-JP" sz="4900" dirty="0">
                <a:latin typeface="HGPGothicE" charset="-128"/>
                <a:ea typeface="HGPGothicE" charset="-128"/>
                <a:cs typeface="HGPGothicE" charset="-128"/>
              </a:rPr>
              <a:t/>
            </a:r>
            <a:br>
              <a:rPr lang="en-US" altLang="ja-JP" sz="4900" dirty="0">
                <a:latin typeface="HGPGothicE" charset="-128"/>
                <a:ea typeface="HGPGothicE" charset="-128"/>
                <a:cs typeface="HGPGothicE" charset="-128"/>
              </a:rPr>
            </a:br>
            <a:r>
              <a:rPr lang="ja-JP" altLang="en-US" sz="4900" dirty="0">
                <a:latin typeface="HGPGothicE" charset="-128"/>
                <a:ea typeface="HGPGothicE" charset="-128"/>
                <a:cs typeface="HGPGothicE" charset="-128"/>
              </a:rPr>
              <a:t>ホテルでの規律ある例会</a:t>
            </a:r>
            <a:r>
              <a:rPr lang="en-US" altLang="ja-JP" dirty="0">
                <a:latin typeface="HGPGothicE" charset="-128"/>
                <a:ea typeface="HGPGothicE" charset="-128"/>
                <a:cs typeface="HGPGothicE" charset="-128"/>
              </a:rPr>
              <a:t/>
            </a:r>
            <a:br>
              <a:rPr lang="en-US" altLang="ja-JP" dirty="0">
                <a:latin typeface="HGPGothicE" charset="-128"/>
                <a:ea typeface="HGPGothicE" charset="-128"/>
                <a:cs typeface="HGPGothicE" charset="-128"/>
              </a:rPr>
            </a:br>
            <a:endParaRPr kumimoji="1" lang="ja-JP" altLang="en-US" dirty="0"/>
          </a:p>
        </p:txBody>
      </p:sp>
      <p:sp>
        <p:nvSpPr>
          <p:cNvPr id="3" name="コンテンツ プレースホルダー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メンバー構成が「経営者」である京都部では、ほとんどのクラブが、</a:t>
            </a:r>
            <a:r>
              <a:rPr lang="ja-JP" altLang="en-US" sz="2800" dirty="0">
                <a:solidFill>
                  <a:srgbClr val="FF0000"/>
                </a:solidFill>
                <a:latin typeface="HGPGothicE" charset="-128"/>
                <a:ea typeface="HGPGothicE" charset="-128"/>
                <a:cs typeface="HGPGothicE" charset="-128"/>
              </a:rPr>
              <a:t>ホテルでの例会</a:t>
            </a:r>
            <a:r>
              <a:rPr lang="ja-JP" altLang="en-US" sz="2800" dirty="0">
                <a:latin typeface="HGPGothicE" charset="-128"/>
                <a:ea typeface="HGPGothicE" charset="-128"/>
                <a:cs typeface="HGPGothicE" charset="-128"/>
              </a:rPr>
              <a:t>を行い、規律ある例会を開催している。</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ホテルでの規律ある例会により、</a:t>
            </a:r>
            <a:r>
              <a:rPr lang="ja-JP" altLang="en-US" sz="2800" dirty="0">
                <a:solidFill>
                  <a:srgbClr val="FF0000"/>
                </a:solidFill>
                <a:latin typeface="HGPGothicE" charset="-128"/>
                <a:ea typeface="HGPGothicE" charset="-128"/>
                <a:cs typeface="HGPGothicE" charset="-128"/>
              </a:rPr>
              <a:t>経営者をゲストとして招待できる環境が整い、経営者→経営者という図式でメンバー増強</a:t>
            </a:r>
            <a:r>
              <a:rPr lang="ja-JP" altLang="en-US" sz="2800" dirty="0">
                <a:latin typeface="HGPGothicE" charset="-128"/>
                <a:ea typeface="HGPGothicE" charset="-128"/>
                <a:cs typeface="HGPGothicE" charset="-128"/>
              </a:rPr>
              <a:t>している。その結果、経営者同士の情報交換、自己研鑽、人脈形成、事業取引、ビジネス勉強会、ゴルフ同好会、などの経営者にとっての、付加価値が生まれている。</a:t>
            </a:r>
            <a:endParaRPr kumimoji="1" lang="ja-JP" altLang="en-US" sz="2800" dirty="0">
              <a:latin typeface="HGPGothicE" charset="-128"/>
              <a:ea typeface="HGPGothicE" charset="-128"/>
              <a:cs typeface="HGPGothicE" charset="-128"/>
            </a:endParaRPr>
          </a:p>
        </p:txBody>
      </p:sp>
    </p:spTree>
    <p:extLst>
      <p:ext uri="{BB962C8B-B14F-4D97-AF65-F5344CB8AC3E}">
        <p14:creationId xmlns:p14="http://schemas.microsoft.com/office/powerpoint/2010/main" val="1935844686"/>
      </p:ext>
    </p:extLst>
  </p:cSld>
  <p:clrMapOvr>
    <a:masterClrMapping/>
  </p:clrMapOvr>
  <mc:AlternateContent xmlns:mc="http://schemas.openxmlformats.org/markup-compatibility/2006" xmlns:p14="http://schemas.microsoft.com/office/powerpoint/2010/main">
    <mc:Choice Requires="p14">
      <p:transition spd="slow" p14:dur="1600" advTm="16000">
        <p:blinds dir="vert"/>
      </p:transition>
    </mc:Choice>
    <mc:Fallback xmlns="">
      <p:transition spd="slow" advTm="16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4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10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10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HGPGothicE" charset="-128"/>
                <a:ea typeface="HGPGothicE" charset="-128"/>
                <a:cs typeface="HGPGothicE" charset="-128"/>
              </a:rPr>
              <a:t>京都部発展要因　</a:t>
            </a:r>
            <a:r>
              <a:rPr lang="en-US" altLang="ja-JP" dirty="0">
                <a:solidFill>
                  <a:schemeClr val="tx1"/>
                </a:solidFill>
                <a:latin typeface="HGPGothicE" charset="-128"/>
                <a:ea typeface="HGPGothicE" charset="-128"/>
                <a:cs typeface="HGPGothicE" charset="-128"/>
              </a:rPr>
              <a:t>⑶</a:t>
            </a:r>
            <a:r>
              <a:rPr lang="en-US" altLang="ja-JP" dirty="0">
                <a:latin typeface="HGPGothicE" charset="-128"/>
                <a:ea typeface="HGPGothicE" charset="-128"/>
                <a:cs typeface="HGPGothicE" charset="-128"/>
              </a:rPr>
              <a:t/>
            </a:r>
            <a:br>
              <a:rPr lang="en-US" altLang="ja-JP" dirty="0">
                <a:latin typeface="HGPGothicE" charset="-128"/>
                <a:ea typeface="HGPGothicE" charset="-128"/>
                <a:cs typeface="HGPGothicE" charset="-128"/>
              </a:rPr>
            </a:br>
            <a:r>
              <a:rPr lang="ja-JP" altLang="en-US" dirty="0">
                <a:latin typeface="HGPGothicE" charset="-128"/>
                <a:ea typeface="HGPGothicE" charset="-128"/>
                <a:cs typeface="HGPGothicE" charset="-128"/>
              </a:rPr>
              <a:t>独自の地域奉仕活動</a:t>
            </a:r>
            <a:endParaRPr kumimoji="1" lang="ja-JP" altLang="en-US" dirty="0"/>
          </a:p>
        </p:txBody>
      </p:sp>
      <p:sp>
        <p:nvSpPr>
          <p:cNvPr id="3" name="コンテンツ プレースホルダー 2"/>
          <p:cNvSpPr>
            <a:spLocks noGrp="1"/>
          </p:cNvSpPr>
          <p:nvPr>
            <p:ph idx="1"/>
          </p:nvPr>
        </p:nvSpPr>
        <p:spPr>
          <a:xfrm>
            <a:off x="1371600" y="2171700"/>
            <a:ext cx="9601200" cy="4533900"/>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3200" dirty="0">
                <a:latin typeface="HGPGothicE" charset="-128"/>
                <a:ea typeface="HGPGothicE" charset="-128"/>
                <a:cs typeface="HGPGothicE" charset="-128"/>
              </a:rPr>
              <a:t>YMCA</a:t>
            </a:r>
            <a:r>
              <a:rPr kumimoji="1" lang="ja-JP" altLang="en-US" sz="3200" dirty="0">
                <a:latin typeface="HGPGothicE" charset="-128"/>
                <a:ea typeface="HGPGothicE" charset="-128"/>
                <a:cs typeface="HGPGothicE" charset="-128"/>
              </a:rPr>
              <a:t>との関わりはクラブによって異なるが、各クラブが独自の地域奉仕活動を行っている。</a:t>
            </a:r>
            <a:endParaRPr kumimoji="1" lang="en-US" altLang="ja-JP" sz="32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32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a:latin typeface="HGPGothicE" charset="-128"/>
                <a:ea typeface="HGPGothicE" charset="-128"/>
                <a:cs typeface="HGPGothicE" charset="-128"/>
              </a:rPr>
              <a:t>京都府立医大に入院している難病の子供たちを、１泊２日で、キャンプ場に招待する（青い空と白い雲キャンプ、京都ウイングラブ）など、各クラブが</a:t>
            </a:r>
            <a:r>
              <a:rPr lang="ja-JP" altLang="en-US" sz="3200" dirty="0">
                <a:solidFill>
                  <a:srgbClr val="FF0000"/>
                </a:solidFill>
                <a:latin typeface="HGPGothicE" charset="-128"/>
                <a:ea typeface="HGPGothicE" charset="-128"/>
                <a:cs typeface="HGPGothicE" charset="-128"/>
              </a:rPr>
              <a:t>「感動」する奉仕活動を積極的に行い</a:t>
            </a:r>
            <a:r>
              <a:rPr lang="ja-JP" altLang="en-US" sz="3200" dirty="0">
                <a:latin typeface="HGPGothicE" charset="-128"/>
                <a:ea typeface="HGPGothicE" charset="-128"/>
                <a:cs typeface="HGPGothicE" charset="-128"/>
              </a:rPr>
              <a:t>、奉仕クラブとしての大きな社会貢献を行い京都でのワイズメンズクラブの知名度を向上させメンバー増強に繋げている。</a:t>
            </a:r>
            <a:endParaRPr kumimoji="1" lang="en-US" altLang="ja-JP" sz="32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3200" dirty="0">
              <a:latin typeface="HGPGothicE" charset="-128"/>
              <a:ea typeface="HGPGothicE" charset="-128"/>
              <a:cs typeface="HGPGothicE" charset="-128"/>
            </a:endParaRPr>
          </a:p>
        </p:txBody>
      </p:sp>
    </p:spTree>
    <p:extLst>
      <p:ext uri="{BB962C8B-B14F-4D97-AF65-F5344CB8AC3E}">
        <p14:creationId xmlns:p14="http://schemas.microsoft.com/office/powerpoint/2010/main" val="260487717"/>
      </p:ext>
    </p:extLst>
  </p:cSld>
  <p:clrMapOvr>
    <a:masterClrMapping/>
  </p:clrMapOvr>
  <mc:AlternateContent xmlns:mc="http://schemas.openxmlformats.org/markup-compatibility/2006" xmlns:p14="http://schemas.microsoft.com/office/powerpoint/2010/main">
    <mc:Choice Requires="p14">
      <p:transition spd="slow" p14:dur="1600" advTm="20000">
        <p:blinds dir="vert"/>
      </p:transition>
    </mc:Choice>
    <mc:Fallback xmlns="">
      <p:transition spd="slow" advTm="20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4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14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14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HGPGothicE" charset="-128"/>
                <a:ea typeface="HGPGothicE" charset="-128"/>
                <a:cs typeface="HGPGothicE" charset="-128"/>
              </a:rPr>
              <a:t>九州部発展の要因　</a:t>
            </a:r>
            <a:r>
              <a:rPr kumimoji="1" lang="en-US" altLang="ja-JP" dirty="0">
                <a:solidFill>
                  <a:schemeClr val="tx1"/>
                </a:solidFill>
                <a:latin typeface="HGPGothicE" charset="-128"/>
                <a:ea typeface="HGPGothicE" charset="-128"/>
                <a:cs typeface="HGPGothicE" charset="-128"/>
              </a:rPr>
              <a:t>⑴</a:t>
            </a:r>
            <a:br>
              <a:rPr kumimoji="1" lang="en-US" altLang="ja-JP" dirty="0">
                <a:solidFill>
                  <a:schemeClr val="tx1"/>
                </a:solidFill>
                <a:latin typeface="HGPGothicE" charset="-128"/>
                <a:ea typeface="HGPGothicE" charset="-128"/>
                <a:cs typeface="HGPGothicE" charset="-128"/>
              </a:rPr>
            </a:br>
            <a:r>
              <a:rPr lang="ja-JP" altLang="en-US" dirty="0">
                <a:latin typeface="HGPGothicE" charset="-128"/>
                <a:ea typeface="HGPGothicE" charset="-128"/>
                <a:cs typeface="HGPGothicE" charset="-128"/>
              </a:rPr>
              <a:t>熊本の発展</a:t>
            </a:r>
            <a:endParaRPr kumimoji="1" lang="ja-JP" altLang="en-US" dirty="0">
              <a:latin typeface="HGPGothicE" charset="-128"/>
              <a:ea typeface="HGPGothicE" charset="-128"/>
              <a:cs typeface="HGPGothicE" charset="-128"/>
            </a:endParaRPr>
          </a:p>
        </p:txBody>
      </p:sp>
      <p:sp>
        <p:nvSpPr>
          <p:cNvPr id="3" name="コンテンツ プレースホルダー 2"/>
          <p:cNvSpPr>
            <a:spLocks noGrp="1"/>
          </p:cNvSpPr>
          <p:nvPr>
            <p:ph idx="1"/>
          </p:nvPr>
        </p:nvSpPr>
        <p:spPr>
          <a:xfrm>
            <a:off x="1530096" y="2171700"/>
            <a:ext cx="9601200" cy="4419600"/>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九州部の発展は、熊本に集中している。その「要因」は</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5400" dirty="0">
                <a:solidFill>
                  <a:srgbClr val="FF0000"/>
                </a:solidFill>
                <a:latin typeface="HGPGothicE" charset="-128"/>
                <a:ea typeface="HGPGothicE" charset="-128"/>
                <a:cs typeface="HGPGothicE" charset="-128"/>
              </a:rPr>
              <a:t>「熊本連絡会議」</a:t>
            </a:r>
            <a:endParaRPr lang="en-US" altLang="ja-JP" sz="54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にある。熊本県内のクラブ間の更なる友好とワイズダムの発展及び</a:t>
            </a:r>
            <a:r>
              <a:rPr kumimoji="1" lang="en-US" altLang="ja-JP" sz="2800" dirty="0">
                <a:latin typeface="HGPGothicE" charset="-128"/>
                <a:ea typeface="HGPGothicE" charset="-128"/>
                <a:cs typeface="HGPGothicE" charset="-128"/>
              </a:rPr>
              <a:t>YMCA</a:t>
            </a:r>
            <a:r>
              <a:rPr kumimoji="1" lang="ja-JP" altLang="en-US" sz="2800" dirty="0">
                <a:latin typeface="HGPGothicE" charset="-128"/>
                <a:ea typeface="HGPGothicE" charset="-128"/>
                <a:cs typeface="HGPGothicE" charset="-128"/>
              </a:rPr>
              <a:t>の使命実現を担う会員活動への更なる貢献と地域社会奉仕を活発かつ効果的に行う目的で設立された。</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solidFill>
                  <a:srgbClr val="FF0000"/>
                </a:solidFill>
                <a:latin typeface="HGPGothicE" charset="-128"/>
                <a:ea typeface="HGPGothicE" charset="-128"/>
                <a:cs typeface="HGPGothicE" charset="-128"/>
              </a:rPr>
              <a:t>熊本県在住の各クラブより２名</a:t>
            </a:r>
            <a:r>
              <a:rPr lang="en-US" altLang="ja-JP" sz="2800" dirty="0">
                <a:solidFill>
                  <a:srgbClr val="FF0000"/>
                </a:solidFill>
                <a:latin typeface="HGPGothicE" charset="-128"/>
                <a:ea typeface="HGPGothicE" charset="-128"/>
                <a:cs typeface="HGPGothicE" charset="-128"/>
              </a:rPr>
              <a:t>〜</a:t>
            </a:r>
            <a:r>
              <a:rPr lang="ja-JP" altLang="en-US" sz="2800" dirty="0">
                <a:solidFill>
                  <a:srgbClr val="FF0000"/>
                </a:solidFill>
                <a:latin typeface="HGPGothicE" charset="-128"/>
                <a:ea typeface="HGPGothicE" charset="-128"/>
                <a:cs typeface="HGPGothicE" charset="-128"/>
              </a:rPr>
              <a:t>５名で構成</a:t>
            </a:r>
            <a:r>
              <a:rPr lang="ja-JP" altLang="en-US" sz="2800" dirty="0">
                <a:latin typeface="HGPGothicE" charset="-128"/>
                <a:ea typeface="HGPGothicE" charset="-128"/>
                <a:cs typeface="HGPGothicE" charset="-128"/>
              </a:rPr>
              <a:t>されていて、熊本の大きな発展要因である。（別紙参照）</a:t>
            </a:r>
            <a:endParaRPr kumimoji="1" lang="ja-JP" altLang="en-US" sz="5400" dirty="0">
              <a:latin typeface="HGPGothicE" charset="-128"/>
              <a:ea typeface="HGPGothicE" charset="-128"/>
              <a:cs typeface="HGPGothicE" charset="-128"/>
            </a:endParaRPr>
          </a:p>
        </p:txBody>
      </p:sp>
    </p:spTree>
    <p:extLst>
      <p:ext uri="{BB962C8B-B14F-4D97-AF65-F5344CB8AC3E}">
        <p14:creationId xmlns:p14="http://schemas.microsoft.com/office/powerpoint/2010/main" val="747483850"/>
      </p:ext>
    </p:extLst>
  </p:cSld>
  <p:clrMapOvr>
    <a:masterClrMapping/>
  </p:clrMapOvr>
  <mc:AlternateContent xmlns:mc="http://schemas.openxmlformats.org/markup-compatibility/2006" xmlns:p14="http://schemas.microsoft.com/office/powerpoint/2010/main">
    <mc:Choice Requires="p14">
      <p:transition spd="slow" p14:dur="1600" advTm="18000">
        <p:blinds dir="vert"/>
      </p:transition>
    </mc:Choice>
    <mc:Fallback xmlns="">
      <p:transition spd="slow" advTm="18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6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6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4900" dirty="0">
                <a:latin typeface="HGPGothicE" charset="-128"/>
                <a:ea typeface="HGPGothicE" charset="-128"/>
                <a:cs typeface="HGPGothicE" charset="-128"/>
              </a:rPr>
              <a:t>九州部発展の要因　</a:t>
            </a:r>
            <a:r>
              <a:rPr lang="en-US" altLang="ja-JP" sz="4900" dirty="0">
                <a:solidFill>
                  <a:schemeClr val="tx1"/>
                </a:solidFill>
                <a:latin typeface="HGPGothicE" charset="-128"/>
                <a:ea typeface="HGPGothicE" charset="-128"/>
                <a:cs typeface="HGPGothicE" charset="-128"/>
              </a:rPr>
              <a:t>⑵</a:t>
            </a:r>
            <a:br>
              <a:rPr lang="en-US" altLang="ja-JP" sz="4900" dirty="0">
                <a:solidFill>
                  <a:schemeClr val="tx1"/>
                </a:solidFill>
                <a:latin typeface="HGPGothicE" charset="-128"/>
                <a:ea typeface="HGPGothicE" charset="-128"/>
                <a:cs typeface="HGPGothicE" charset="-128"/>
              </a:rPr>
            </a:br>
            <a:r>
              <a:rPr lang="ja-JP" altLang="en-US" sz="4900" dirty="0">
                <a:latin typeface="HGPGothicE" charset="-128"/>
                <a:ea typeface="HGPGothicE" charset="-128"/>
                <a:cs typeface="HGPGothicE" charset="-128"/>
              </a:rPr>
              <a:t>コメットクラブの設</a:t>
            </a:r>
            <a:r>
              <a:rPr lang="ja-JP" altLang="en-US" dirty="0">
                <a:latin typeface="HGPGothicE" charset="-128"/>
                <a:ea typeface="HGPGothicE" charset="-128"/>
                <a:cs typeface="HGPGothicE" charset="-128"/>
              </a:rPr>
              <a:t>立</a:t>
            </a:r>
            <a:r>
              <a:rPr lang="en-US" altLang="ja-JP" dirty="0">
                <a:latin typeface="HGPGothicE" charset="-128"/>
                <a:ea typeface="HGPGothicE" charset="-128"/>
                <a:cs typeface="HGPGothicE" charset="-128"/>
              </a:rPr>
              <a:t/>
            </a:r>
            <a:br>
              <a:rPr lang="en-US" altLang="ja-JP" dirty="0">
                <a:latin typeface="HGPGothicE" charset="-128"/>
                <a:ea typeface="HGPGothicE" charset="-128"/>
                <a:cs typeface="HGPGothicE" charset="-128"/>
              </a:rPr>
            </a:br>
            <a:endParaRPr kumimoji="1" lang="ja-JP" altLang="en-US" dirty="0"/>
          </a:p>
        </p:txBody>
      </p:sp>
      <p:sp>
        <p:nvSpPr>
          <p:cNvPr id="3" name="コンテンツ プレースホルダー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4800" dirty="0">
                <a:solidFill>
                  <a:srgbClr val="FF0000"/>
                </a:solidFill>
                <a:latin typeface="HGPGothicE" charset="-128"/>
                <a:ea typeface="HGPGothicE" charset="-128"/>
                <a:cs typeface="HGPGothicE" charset="-128"/>
              </a:rPr>
              <a:t>メンバーのコメット</a:t>
            </a:r>
            <a:endParaRPr kumimoji="1" lang="en-US" altLang="ja-JP" sz="48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を中心にした、若いメンバー構成のクラブを設立して、熊本地区の他クラブとの</a:t>
            </a:r>
            <a:r>
              <a:rPr kumimoji="1" lang="ja-JP" altLang="en-US" sz="2800" dirty="0">
                <a:solidFill>
                  <a:srgbClr val="FF0000"/>
                </a:solidFill>
                <a:latin typeface="HGPGothicE" charset="-128"/>
                <a:ea typeface="HGPGothicE" charset="-128"/>
                <a:cs typeface="HGPGothicE" charset="-128"/>
              </a:rPr>
              <a:t>合同例会を多く開催</a:t>
            </a:r>
            <a:r>
              <a:rPr kumimoji="1" lang="ja-JP" altLang="en-US" sz="2800" dirty="0">
                <a:latin typeface="HGPGothicE" charset="-128"/>
                <a:ea typeface="HGPGothicE" charset="-128"/>
                <a:cs typeface="HGPGothicE" charset="-128"/>
              </a:rPr>
              <a:t>。</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このクラブにおいては、年会費も半額程度にして、</a:t>
            </a:r>
            <a:r>
              <a:rPr lang="ja-JP" altLang="en-US" sz="2800" dirty="0">
                <a:solidFill>
                  <a:srgbClr val="FF0000"/>
                </a:solidFill>
                <a:latin typeface="HGPGothicE" charset="-128"/>
                <a:ea typeface="HGPGothicE" charset="-128"/>
                <a:cs typeface="HGPGothicE" charset="-128"/>
              </a:rPr>
              <a:t>熊本地区の全てのクラブで支援している。</a:t>
            </a:r>
            <a:r>
              <a:rPr lang="ja-JP" altLang="en-US" sz="2800" dirty="0">
                <a:latin typeface="HGPGothicE" charset="-128"/>
                <a:ea typeface="HGPGothicE" charset="-128"/>
                <a:cs typeface="HGPGothicE" charset="-128"/>
              </a:rPr>
              <a:t>この活動により若いワイズメンの育成が進んでいる。</a:t>
            </a:r>
            <a:endParaRPr kumimoji="1" lang="ja-JP" altLang="en-US" sz="2800" dirty="0">
              <a:latin typeface="HGPGothicE" charset="-128"/>
              <a:ea typeface="HGPGothicE" charset="-128"/>
              <a:cs typeface="HGPGothicE" charset="-128"/>
            </a:endParaRPr>
          </a:p>
        </p:txBody>
      </p:sp>
    </p:spTree>
    <p:extLst>
      <p:ext uri="{BB962C8B-B14F-4D97-AF65-F5344CB8AC3E}">
        <p14:creationId xmlns:p14="http://schemas.microsoft.com/office/powerpoint/2010/main" val="940677332"/>
      </p:ext>
    </p:extLst>
  </p:cSld>
  <p:clrMapOvr>
    <a:masterClrMapping/>
  </p:clrMapOvr>
  <mc:AlternateContent xmlns:mc="http://schemas.openxmlformats.org/markup-compatibility/2006" xmlns:p14="http://schemas.microsoft.com/office/powerpoint/2010/main">
    <mc:Choice Requires="p14">
      <p:transition spd="slow" p14:dur="1600" advTm="15000">
        <p:blinds dir="vert"/>
      </p:transition>
    </mc:Choice>
    <mc:Fallback xmlns="">
      <p:transition spd="slow" advTm="15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7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7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4900" dirty="0">
                <a:latin typeface="HGPGothicE" charset="-128"/>
                <a:ea typeface="HGPGothicE" charset="-128"/>
                <a:cs typeface="HGPGothicE" charset="-128"/>
              </a:rPr>
              <a:t>九州部発展の要因　</a:t>
            </a:r>
            <a:r>
              <a:rPr lang="en-US" altLang="ja-JP" sz="4900" dirty="0">
                <a:solidFill>
                  <a:schemeClr val="tx1"/>
                </a:solidFill>
                <a:latin typeface="HGPGothicE" charset="-128"/>
                <a:ea typeface="HGPGothicE" charset="-128"/>
                <a:cs typeface="HGPGothicE" charset="-128"/>
              </a:rPr>
              <a:t>⑶</a:t>
            </a:r>
            <a:r>
              <a:rPr lang="en-US" altLang="ja-JP" sz="4900" dirty="0">
                <a:latin typeface="HGPGothicE" charset="-128"/>
                <a:ea typeface="HGPGothicE" charset="-128"/>
                <a:cs typeface="HGPGothicE" charset="-128"/>
              </a:rPr>
              <a:t/>
            </a:r>
            <a:br>
              <a:rPr lang="en-US" altLang="ja-JP" sz="4900" dirty="0">
                <a:latin typeface="HGPGothicE" charset="-128"/>
                <a:ea typeface="HGPGothicE" charset="-128"/>
                <a:cs typeface="HGPGothicE" charset="-128"/>
              </a:rPr>
            </a:br>
            <a:r>
              <a:rPr lang="en-US" altLang="ja-JP" sz="4900" dirty="0">
                <a:latin typeface="HGPGothicE" charset="-128"/>
                <a:ea typeface="HGPGothicE" charset="-128"/>
                <a:cs typeface="HGPGothicE" charset="-128"/>
              </a:rPr>
              <a:t>YMCA</a:t>
            </a:r>
            <a:r>
              <a:rPr lang="ja-JP" altLang="en-US" sz="4900" dirty="0">
                <a:latin typeface="HGPGothicE" charset="-128"/>
                <a:ea typeface="HGPGothicE" charset="-128"/>
                <a:cs typeface="HGPGothicE" charset="-128"/>
              </a:rPr>
              <a:t>との協働事業</a:t>
            </a:r>
            <a:r>
              <a:rPr lang="en-US" altLang="ja-JP" dirty="0">
                <a:latin typeface="HGPGothicE" charset="-128"/>
                <a:ea typeface="HGPGothicE" charset="-128"/>
                <a:cs typeface="HGPGothicE" charset="-128"/>
              </a:rPr>
              <a:t/>
            </a:r>
            <a:br>
              <a:rPr lang="en-US" altLang="ja-JP" dirty="0">
                <a:latin typeface="HGPGothicE" charset="-128"/>
                <a:ea typeface="HGPGothicE" charset="-128"/>
                <a:cs typeface="HGPGothicE" charset="-128"/>
              </a:rPr>
            </a:br>
            <a:endParaRPr kumimoji="1" lang="ja-JP" altLang="en-US" dirty="0"/>
          </a:p>
        </p:txBody>
      </p:sp>
      <p:sp>
        <p:nvSpPr>
          <p:cNvPr id="3" name="コンテンツ プレースホルダー 2"/>
          <p:cNvSpPr>
            <a:spLocks noGrp="1"/>
          </p:cNvSpPr>
          <p:nvPr>
            <p:ph idx="1"/>
          </p:nvPr>
        </p:nvSpPr>
        <p:spPr>
          <a:xfrm>
            <a:off x="1371600" y="2285999"/>
            <a:ext cx="9601200" cy="4158343"/>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3200" dirty="0">
                <a:latin typeface="HGPGothicE" charset="-128"/>
                <a:ea typeface="HGPGothicE" charset="-128"/>
                <a:cs typeface="HGPGothicE" charset="-128"/>
              </a:rPr>
              <a:t>鹿児島に</a:t>
            </a:r>
            <a:r>
              <a:rPr kumimoji="1" lang="en-US" altLang="ja-JP" sz="3200" dirty="0">
                <a:latin typeface="HGPGothicE" charset="-128"/>
                <a:ea typeface="HGPGothicE" charset="-128"/>
                <a:cs typeface="HGPGothicE" charset="-128"/>
              </a:rPr>
              <a:t>YMCA</a:t>
            </a:r>
            <a:r>
              <a:rPr kumimoji="1" lang="ja-JP" altLang="en-US" sz="3200" dirty="0">
                <a:latin typeface="HGPGothicE" charset="-128"/>
                <a:ea typeface="HGPGothicE" charset="-128"/>
                <a:cs typeface="HGPGothicE" charset="-128"/>
              </a:rPr>
              <a:t>を設立する目的で、</a:t>
            </a:r>
            <a:r>
              <a:rPr kumimoji="1" lang="ja-JP" altLang="en-US" sz="3200" dirty="0">
                <a:solidFill>
                  <a:srgbClr val="FF0000"/>
                </a:solidFill>
                <a:latin typeface="HGPGothicE" charset="-128"/>
                <a:ea typeface="HGPGothicE" charset="-128"/>
                <a:cs typeface="HGPGothicE" charset="-128"/>
              </a:rPr>
              <a:t>先行して鹿児島ワイズメンズクラブを設立</a:t>
            </a:r>
            <a:r>
              <a:rPr kumimoji="1" lang="ja-JP" altLang="en-US" sz="3200" dirty="0">
                <a:latin typeface="HGPGothicE" charset="-128"/>
                <a:ea typeface="HGPGothicE" charset="-128"/>
                <a:cs typeface="HGPGothicE" charset="-128"/>
              </a:rPr>
              <a:t>して、創立２０周年で、鹿児島</a:t>
            </a:r>
            <a:r>
              <a:rPr lang="en-US" altLang="ja-JP" sz="3200" dirty="0">
                <a:latin typeface="HGPGothicE" charset="-128"/>
                <a:ea typeface="HGPGothicE" charset="-128"/>
                <a:cs typeface="HGPGothicE" charset="-128"/>
              </a:rPr>
              <a:t>YMCA</a:t>
            </a:r>
            <a:r>
              <a:rPr lang="ja-JP" altLang="en-US" sz="3200" dirty="0">
                <a:latin typeface="HGPGothicE" charset="-128"/>
                <a:ea typeface="HGPGothicE" charset="-128"/>
                <a:cs typeface="HGPGothicE" charset="-128"/>
              </a:rPr>
              <a:t>を設立した。</a:t>
            </a:r>
            <a:endParaRPr lang="en-US" altLang="ja-JP" sz="32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3200" dirty="0">
                <a:latin typeface="HGPGothicE" charset="-128"/>
                <a:ea typeface="HGPGothicE" charset="-128"/>
                <a:cs typeface="HGPGothicE" charset="-128"/>
              </a:rPr>
              <a:t>また、熊本地震の直後１４０名が協力して益城町総合体育館アリーナに、熊本</a:t>
            </a:r>
            <a:r>
              <a:rPr kumimoji="1" lang="en-US" altLang="ja-JP" sz="3200" dirty="0">
                <a:latin typeface="HGPGothicE" charset="-128"/>
                <a:ea typeface="HGPGothicE" charset="-128"/>
                <a:cs typeface="HGPGothicE" charset="-128"/>
              </a:rPr>
              <a:t>YAMC</a:t>
            </a:r>
            <a:r>
              <a:rPr kumimoji="1" lang="ja-JP" altLang="en-US" sz="3200" dirty="0">
                <a:latin typeface="HGPGothicE" charset="-128"/>
                <a:ea typeface="HGPGothicE" charset="-128"/>
                <a:cs typeface="HGPGothicE" charset="-128"/>
              </a:rPr>
              <a:t>と協働して、熊本で一番大きな避難所を設立するなど、</a:t>
            </a:r>
            <a:r>
              <a:rPr kumimoji="1" lang="ja-JP" altLang="en-US" sz="3200" dirty="0">
                <a:solidFill>
                  <a:srgbClr val="FF0000"/>
                </a:solidFill>
                <a:latin typeface="HGPGothicE" charset="-128"/>
                <a:ea typeface="HGPGothicE" charset="-128"/>
                <a:cs typeface="HGPGothicE" charset="-128"/>
              </a:rPr>
              <a:t>地域社会において、非常に大きな奉仕活動を行いワイズの知名度を向上</a:t>
            </a:r>
            <a:r>
              <a:rPr kumimoji="1" lang="ja-JP" altLang="en-US" sz="3200" dirty="0">
                <a:latin typeface="HGPGothicE" charset="-128"/>
                <a:ea typeface="HGPGothicE" charset="-128"/>
                <a:cs typeface="HGPGothicE" charset="-128"/>
              </a:rPr>
              <a:t>させてメンバー増強に繋げている。</a:t>
            </a:r>
          </a:p>
        </p:txBody>
      </p:sp>
    </p:spTree>
    <p:extLst>
      <p:ext uri="{BB962C8B-B14F-4D97-AF65-F5344CB8AC3E}">
        <p14:creationId xmlns:p14="http://schemas.microsoft.com/office/powerpoint/2010/main" val="1708043289"/>
      </p:ext>
    </p:extLst>
  </p:cSld>
  <p:clrMapOvr>
    <a:masterClrMapping/>
  </p:clrMapOvr>
  <mc:AlternateContent xmlns:mc="http://schemas.openxmlformats.org/markup-compatibility/2006" xmlns:p14="http://schemas.microsoft.com/office/powerpoint/2010/main">
    <mc:Choice Requires="p14">
      <p:transition spd="slow" p14:dur="1600" advTm="20000">
        <p:blinds dir="vert"/>
      </p:transition>
    </mc:Choice>
    <mc:Fallback xmlns="">
      <p:transition spd="slow" advTm="20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4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HGPGothicE" charset="-128"/>
                <a:ea typeface="HGPGothicE" charset="-128"/>
                <a:cs typeface="HGPGothicE" charset="-128"/>
              </a:rPr>
              <a:t>六甲部発展の要因　</a:t>
            </a:r>
            <a:r>
              <a:rPr kumimoji="1" lang="en-US" altLang="ja-JP" dirty="0">
                <a:solidFill>
                  <a:schemeClr val="tx1"/>
                </a:solidFill>
                <a:latin typeface="HGPGothicE" charset="-128"/>
                <a:ea typeface="HGPGothicE" charset="-128"/>
                <a:cs typeface="HGPGothicE" charset="-128"/>
              </a:rPr>
              <a:t>⑴</a:t>
            </a:r>
            <a:r>
              <a:rPr kumimoji="1" lang="en-US" altLang="ja-JP" dirty="0">
                <a:latin typeface="HGPGothicE" charset="-128"/>
                <a:ea typeface="HGPGothicE" charset="-128"/>
                <a:cs typeface="HGPGothicE" charset="-128"/>
              </a:rPr>
              <a:t/>
            </a:r>
            <a:br>
              <a:rPr kumimoji="1" lang="en-US" altLang="ja-JP" dirty="0">
                <a:latin typeface="HGPGothicE" charset="-128"/>
                <a:ea typeface="HGPGothicE" charset="-128"/>
                <a:cs typeface="HGPGothicE" charset="-128"/>
              </a:rPr>
            </a:br>
            <a:r>
              <a:rPr lang="ja-JP" altLang="en-US" dirty="0">
                <a:latin typeface="HGPGothicE" charset="-128"/>
                <a:ea typeface="HGPGothicE" charset="-128"/>
                <a:cs typeface="HGPGothicE" charset="-128"/>
              </a:rPr>
              <a:t>魅力があり充実した奉仕活動</a:t>
            </a:r>
            <a:endParaRPr kumimoji="1" lang="ja-JP" altLang="en-US" dirty="0">
              <a:latin typeface="HGPGothicE" charset="-128"/>
              <a:ea typeface="HGPGothicE" charset="-128"/>
              <a:cs typeface="HGPGothicE" charset="-128"/>
            </a:endParaRPr>
          </a:p>
        </p:txBody>
      </p:sp>
      <p:sp>
        <p:nvSpPr>
          <p:cNvPr id="3" name="コンテンツ プレースホルダー 2"/>
          <p:cNvSpPr>
            <a:spLocks noGrp="1"/>
          </p:cNvSpPr>
          <p:nvPr>
            <p:ph idx="1"/>
          </p:nvPr>
        </p:nvSpPr>
        <p:spPr>
          <a:xfrm>
            <a:off x="1371599" y="2285999"/>
            <a:ext cx="9873343" cy="4093029"/>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800" dirty="0">
                <a:latin typeface="HGPGothicE" charset="-128"/>
                <a:ea typeface="HGPGothicE" charset="-128"/>
                <a:cs typeface="HGPGothicE" charset="-128"/>
              </a:rPr>
              <a:t>1.</a:t>
            </a:r>
            <a:r>
              <a:rPr kumimoji="1" lang="ja-JP" altLang="en-US" sz="2800" dirty="0">
                <a:solidFill>
                  <a:srgbClr val="FF0000"/>
                </a:solidFill>
                <a:latin typeface="HGPGothicE" charset="-128"/>
                <a:ea typeface="HGPGothicE" charset="-128"/>
                <a:cs typeface="HGPGothicE" charset="-128"/>
              </a:rPr>
              <a:t>音楽による豊かな地域社会づくり</a:t>
            </a:r>
            <a:endParaRPr kumimoji="1" lang="en-US" altLang="ja-JP" sz="28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　チャリティーコンサート、バレンタインコンサート、手作り市民</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　クリスマス等</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en-US" altLang="ja-JP" sz="2800" dirty="0">
                <a:latin typeface="HGPGothicE" charset="-128"/>
                <a:ea typeface="HGPGothicE" charset="-128"/>
                <a:cs typeface="HGPGothicE" charset="-128"/>
              </a:rPr>
              <a:t>2.</a:t>
            </a:r>
            <a:r>
              <a:rPr lang="ja-JP" altLang="en-US" sz="2800" dirty="0">
                <a:solidFill>
                  <a:srgbClr val="FF0000"/>
                </a:solidFill>
                <a:latin typeface="HGPGothicE" charset="-128"/>
                <a:ea typeface="HGPGothicE" charset="-128"/>
                <a:cs typeface="HGPGothicE" charset="-128"/>
              </a:rPr>
              <a:t>留学生支援、国際協力</a:t>
            </a:r>
            <a:endParaRPr lang="en-US" altLang="ja-JP" sz="28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　留学生交流会、留学生冬仕度支援、国際協力募金等</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en-US" altLang="ja-JP" sz="2800" dirty="0">
                <a:latin typeface="HGPGothicE" charset="-128"/>
                <a:ea typeface="HGPGothicE" charset="-128"/>
                <a:cs typeface="HGPGothicE" charset="-128"/>
              </a:rPr>
              <a:t>3.</a:t>
            </a:r>
            <a:r>
              <a:rPr lang="ja-JP" altLang="en-US" sz="2800" dirty="0">
                <a:solidFill>
                  <a:srgbClr val="FF0000"/>
                </a:solidFill>
                <a:latin typeface="HGPGothicE" charset="-128"/>
                <a:ea typeface="HGPGothicE" charset="-128"/>
                <a:cs typeface="HGPGothicE" charset="-128"/>
              </a:rPr>
              <a:t>困難にある人々を支え、多様な個性を尊重する活動</a:t>
            </a:r>
            <a:endParaRPr lang="en-US" altLang="ja-JP" sz="28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　希少難病患者支援、障害者のアート展、</a:t>
            </a:r>
            <a:r>
              <a:rPr lang="en-US" altLang="ja-JP" sz="2800" dirty="0">
                <a:latin typeface="HGPGothicE" charset="-128"/>
                <a:ea typeface="HGPGothicE" charset="-128"/>
                <a:cs typeface="HGPGothicE" charset="-128"/>
              </a:rPr>
              <a:t>WACCA</a:t>
            </a:r>
            <a:r>
              <a:rPr lang="ja-JP" altLang="en-US" sz="2800" dirty="0">
                <a:latin typeface="HGPGothicE" charset="-128"/>
                <a:ea typeface="HGPGothicE" charset="-128"/>
                <a:cs typeface="HGPGothicE" charset="-128"/>
              </a:rPr>
              <a:t>、</a:t>
            </a:r>
            <a:r>
              <a:rPr lang="en-US" altLang="ja-JP" sz="2800" dirty="0">
                <a:latin typeface="HGPGothicE" charset="-128"/>
                <a:ea typeface="HGPGothicE" charset="-128"/>
                <a:cs typeface="HGPGothicE" charset="-128"/>
              </a:rPr>
              <a:t>WAP</a:t>
            </a:r>
            <a:r>
              <a:rPr lang="ja-JP" altLang="en-US" sz="2800" dirty="0">
                <a:latin typeface="HGPGothicE" charset="-128"/>
                <a:ea typeface="HGPGothicE" charset="-128"/>
                <a:cs typeface="HGPGothicE" charset="-128"/>
              </a:rPr>
              <a:t>支援等</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これらの</a:t>
            </a:r>
            <a:r>
              <a:rPr lang="ja-JP" altLang="en-US" sz="2800" dirty="0">
                <a:solidFill>
                  <a:srgbClr val="FF0000"/>
                </a:solidFill>
                <a:latin typeface="HGPGothicE" charset="-128"/>
                <a:ea typeface="HGPGothicE" charset="-128"/>
                <a:cs typeface="HGPGothicE" charset="-128"/>
              </a:rPr>
              <a:t>活動により、ワイズメンズクラブの知名度を向上</a:t>
            </a:r>
            <a:r>
              <a:rPr lang="ja-JP" altLang="en-US" sz="2800" dirty="0">
                <a:latin typeface="HGPGothicE" charset="-128"/>
                <a:ea typeface="HGPGothicE" charset="-128"/>
                <a:cs typeface="HGPGothicE" charset="-128"/>
              </a:rPr>
              <a:t>。　　</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2800" dirty="0">
              <a:latin typeface="HGPGothicE" charset="-128"/>
              <a:ea typeface="HGPGothicE" charset="-128"/>
              <a:cs typeface="HGPGothicE" charset="-128"/>
            </a:endParaRPr>
          </a:p>
        </p:txBody>
      </p:sp>
    </p:spTree>
    <p:extLst>
      <p:ext uri="{BB962C8B-B14F-4D97-AF65-F5344CB8AC3E}">
        <p14:creationId xmlns:p14="http://schemas.microsoft.com/office/powerpoint/2010/main" val="710521950"/>
      </p:ext>
    </p:extLst>
  </p:cSld>
  <p:clrMapOvr>
    <a:masterClrMapping/>
  </p:clrMapOvr>
  <mc:AlternateContent xmlns:mc="http://schemas.openxmlformats.org/markup-compatibility/2006" xmlns:p14="http://schemas.microsoft.com/office/powerpoint/2010/main">
    <mc:Choice Requires="p14">
      <p:transition spd="slow" p14:dur="1600" advTm="17000">
        <p:blinds dir="vert"/>
      </p:transition>
    </mc:Choice>
    <mc:Fallback xmlns="">
      <p:transition spd="slow" advTm="17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3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3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4900" dirty="0">
                <a:latin typeface="HGPGothicE" charset="-128"/>
                <a:ea typeface="HGPGothicE" charset="-128"/>
                <a:cs typeface="HGPGothicE" charset="-128"/>
              </a:rPr>
              <a:t>六甲部発展の要因　</a:t>
            </a:r>
            <a:r>
              <a:rPr lang="en-US" altLang="ja-JP" sz="4900" dirty="0">
                <a:solidFill>
                  <a:schemeClr val="tx1"/>
                </a:solidFill>
                <a:latin typeface="HGPGothicE" charset="-128"/>
                <a:ea typeface="HGPGothicE" charset="-128"/>
                <a:cs typeface="HGPGothicE" charset="-128"/>
              </a:rPr>
              <a:t>⑵</a:t>
            </a:r>
            <a:r>
              <a:rPr lang="en-US" altLang="ja-JP" sz="4900" dirty="0">
                <a:latin typeface="HGPGothicE" charset="-128"/>
                <a:ea typeface="HGPGothicE" charset="-128"/>
                <a:cs typeface="HGPGothicE" charset="-128"/>
              </a:rPr>
              <a:t/>
            </a:r>
            <a:br>
              <a:rPr lang="en-US" altLang="ja-JP" sz="4900" dirty="0">
                <a:latin typeface="HGPGothicE" charset="-128"/>
                <a:ea typeface="HGPGothicE" charset="-128"/>
                <a:cs typeface="HGPGothicE" charset="-128"/>
              </a:rPr>
            </a:br>
            <a:r>
              <a:rPr lang="ja-JP" altLang="en-US" sz="4900" dirty="0">
                <a:latin typeface="HGPGothicE" charset="-128"/>
                <a:ea typeface="HGPGothicE" charset="-128"/>
                <a:cs typeface="HGPGothicE" charset="-128"/>
              </a:rPr>
              <a:t>神戸</a:t>
            </a:r>
            <a:r>
              <a:rPr lang="en-US" altLang="ja-JP" sz="4900" dirty="0">
                <a:latin typeface="HGPGothicE" charset="-128"/>
                <a:ea typeface="HGPGothicE" charset="-128"/>
                <a:cs typeface="HGPGothicE" charset="-128"/>
              </a:rPr>
              <a:t>YMCA</a:t>
            </a:r>
            <a:r>
              <a:rPr lang="ja-JP" altLang="en-US" sz="4900" dirty="0">
                <a:latin typeface="HGPGothicE" charset="-128"/>
                <a:ea typeface="HGPGothicE" charset="-128"/>
                <a:cs typeface="HGPGothicE" charset="-128"/>
              </a:rPr>
              <a:t>との繋がり</a:t>
            </a:r>
            <a:r>
              <a:rPr lang="en-US" altLang="ja-JP" dirty="0">
                <a:latin typeface="HGPGothicE" charset="-128"/>
                <a:ea typeface="HGPGothicE" charset="-128"/>
                <a:cs typeface="HGPGothicE" charset="-128"/>
              </a:rPr>
              <a:t/>
            </a:r>
            <a:br>
              <a:rPr lang="en-US" altLang="ja-JP" dirty="0">
                <a:latin typeface="HGPGothicE" charset="-128"/>
                <a:ea typeface="HGPGothicE" charset="-128"/>
                <a:cs typeface="HGPGothicE" charset="-128"/>
              </a:rPr>
            </a:br>
            <a:endParaRPr kumimoji="1" lang="ja-JP" altLang="en-US" dirty="0"/>
          </a:p>
        </p:txBody>
      </p:sp>
      <p:sp>
        <p:nvSpPr>
          <p:cNvPr id="3" name="コンテンツ プレースホルダー 2"/>
          <p:cNvSpPr>
            <a:spLocks noGrp="1"/>
          </p:cNvSpPr>
          <p:nvPr>
            <p:ph idx="1"/>
          </p:nvPr>
        </p:nvSpPr>
        <p:spPr>
          <a:xfrm>
            <a:off x="1371600" y="2285999"/>
            <a:ext cx="9601200" cy="4060371"/>
          </a:xfrm>
        </p:spPr>
        <p:txBody>
          <a:bodyP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神戸</a:t>
            </a:r>
            <a:r>
              <a:rPr kumimoji="1" lang="en-US" altLang="ja-JP" sz="2800" dirty="0">
                <a:latin typeface="HGPGothicE" charset="-128"/>
                <a:ea typeface="HGPGothicE" charset="-128"/>
                <a:cs typeface="HGPGothicE" charset="-128"/>
              </a:rPr>
              <a:t>YMCA</a:t>
            </a:r>
            <a:r>
              <a:rPr kumimoji="1" lang="ja-JP" altLang="en-US" sz="2800" dirty="0">
                <a:latin typeface="HGPGothicE" charset="-128"/>
                <a:ea typeface="HGPGothicE" charset="-128"/>
                <a:cs typeface="HGPGothicE" charset="-128"/>
              </a:rPr>
              <a:t>との繋がりが強いため、</a:t>
            </a:r>
            <a:r>
              <a:rPr kumimoji="1" lang="ja-JP" altLang="en-US" sz="4400" dirty="0">
                <a:solidFill>
                  <a:srgbClr val="FF0000"/>
                </a:solidFill>
                <a:latin typeface="HGPGothicE" charset="-128"/>
                <a:ea typeface="HGPGothicE" charset="-128"/>
                <a:cs typeface="HGPGothicE" charset="-128"/>
              </a:rPr>
              <a:t>ユースリーダー</a:t>
            </a:r>
            <a:r>
              <a:rPr kumimoji="1" lang="en-US" altLang="ja-JP" sz="4400" dirty="0">
                <a:solidFill>
                  <a:srgbClr val="FF0000"/>
                </a:solidFill>
                <a:latin typeface="HGPGothicE" charset="-128"/>
                <a:ea typeface="HGPGothicE" charset="-128"/>
                <a:cs typeface="HGPGothicE" charset="-128"/>
              </a:rPr>
              <a:t>OBOG</a:t>
            </a:r>
            <a:r>
              <a:rPr kumimoji="1" lang="ja-JP" altLang="en-US" sz="2800" dirty="0">
                <a:latin typeface="HGPGothicE" charset="-128"/>
                <a:ea typeface="HGPGothicE" charset="-128"/>
                <a:cs typeface="HGPGothicE" charset="-128"/>
              </a:rPr>
              <a:t>との繋がりも強い。</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この繋がりにより、六甲部のメンバーはリーダー</a:t>
            </a:r>
            <a:r>
              <a:rPr lang="en-US" altLang="ja-JP" sz="2800" dirty="0">
                <a:latin typeface="HGPGothicE" charset="-128"/>
                <a:ea typeface="HGPGothicE" charset="-128"/>
                <a:cs typeface="HGPGothicE" charset="-128"/>
              </a:rPr>
              <a:t>OBOG</a:t>
            </a:r>
            <a:r>
              <a:rPr lang="ja-JP" altLang="en-US" sz="2800" dirty="0">
                <a:latin typeface="HGPGothicE" charset="-128"/>
                <a:ea typeface="HGPGothicE" charset="-128"/>
                <a:cs typeface="HGPGothicE" charset="-128"/>
              </a:rPr>
              <a:t>が多い。</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神戸クラブを中心として、組織の強い「余島キャンプリーダー</a:t>
            </a:r>
            <a:r>
              <a:rPr kumimoji="1" lang="en-US" altLang="ja-JP" sz="2800" dirty="0">
                <a:latin typeface="HGPGothicE" charset="-128"/>
                <a:ea typeface="HGPGothicE" charset="-128"/>
                <a:cs typeface="HGPGothicE" charset="-128"/>
              </a:rPr>
              <a:t>OBOG</a:t>
            </a:r>
            <a:r>
              <a:rPr kumimoji="1" lang="ja-JP" altLang="en-US" sz="2800" dirty="0">
                <a:latin typeface="HGPGothicE" charset="-128"/>
                <a:ea typeface="HGPGothicE" charset="-128"/>
                <a:cs typeface="HGPGothicE" charset="-128"/>
              </a:rPr>
              <a:t>」との繋がりから、メンバーが増えている。この事例を</a:t>
            </a:r>
            <a:r>
              <a:rPr kumimoji="1" lang="ja-JP" altLang="en-US" sz="2800" dirty="0">
                <a:solidFill>
                  <a:srgbClr val="FF0000"/>
                </a:solidFill>
                <a:latin typeface="HGPGothicE" charset="-128"/>
                <a:ea typeface="HGPGothicE" charset="-128"/>
                <a:cs typeface="HGPGothicE" charset="-128"/>
              </a:rPr>
              <a:t>他のリーダー会に広めることで、メンバー増強している</a:t>
            </a:r>
            <a:r>
              <a:rPr kumimoji="1" lang="ja-JP" altLang="en-US" sz="2800" dirty="0">
                <a:latin typeface="HGPGothicE" charset="-128"/>
                <a:ea typeface="HGPGothicE" charset="-128"/>
                <a:cs typeface="HGPGothicE" charset="-128"/>
              </a:rPr>
              <a:t>。</a:t>
            </a:r>
            <a:endParaRPr kumimoji="1" lang="en-US" altLang="ja-JP" sz="2800" dirty="0">
              <a:latin typeface="HGPGothicE" charset="-128"/>
              <a:ea typeface="HGPGothicE" charset="-128"/>
              <a:cs typeface="HGPGothicE" charset="-128"/>
            </a:endParaRPr>
          </a:p>
        </p:txBody>
      </p:sp>
    </p:spTree>
    <p:extLst>
      <p:ext uri="{BB962C8B-B14F-4D97-AF65-F5344CB8AC3E}">
        <p14:creationId xmlns:p14="http://schemas.microsoft.com/office/powerpoint/2010/main" val="1523413589"/>
      </p:ext>
    </p:extLst>
  </p:cSld>
  <p:clrMapOvr>
    <a:masterClrMapping/>
  </p:clrMapOvr>
  <mc:AlternateContent xmlns:mc="http://schemas.openxmlformats.org/markup-compatibility/2006" xmlns:p14="http://schemas.microsoft.com/office/powerpoint/2010/main">
    <mc:Choice Requires="p14">
      <p:transition spd="slow" p14:dur="1600" advTm="13000">
        <p:blinds dir="vert"/>
      </p:transition>
    </mc:Choice>
    <mc:Fallback xmlns="">
      <p:transition spd="slow" advTm="13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7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7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HGPGothicE" charset="-128"/>
                <a:ea typeface="HGPGothicE" charset="-128"/>
                <a:cs typeface="HGPGothicE" charset="-128"/>
              </a:rPr>
              <a:t>メンバー構成別アクションプラン　</a:t>
            </a:r>
            <a:r>
              <a:rPr kumimoji="1" lang="en-US" altLang="ja-JP" dirty="0">
                <a:solidFill>
                  <a:schemeClr val="tx1"/>
                </a:solidFill>
                <a:latin typeface="HGPGothicE" charset="-128"/>
                <a:ea typeface="HGPGothicE" charset="-128"/>
                <a:cs typeface="HGPGothicE" charset="-128"/>
              </a:rPr>
              <a:t>⑴</a:t>
            </a:r>
            <a:r>
              <a:rPr kumimoji="1" lang="en-US" altLang="ja-JP" dirty="0">
                <a:latin typeface="HGPGothicE" charset="-128"/>
                <a:ea typeface="HGPGothicE" charset="-128"/>
                <a:cs typeface="HGPGothicE" charset="-128"/>
              </a:rPr>
              <a:t/>
            </a:r>
            <a:br>
              <a:rPr kumimoji="1" lang="en-US" altLang="ja-JP" dirty="0">
                <a:latin typeface="HGPGothicE" charset="-128"/>
                <a:ea typeface="HGPGothicE" charset="-128"/>
                <a:cs typeface="HGPGothicE" charset="-128"/>
              </a:rPr>
            </a:br>
            <a:r>
              <a:rPr lang="ja-JP" altLang="en-US" dirty="0">
                <a:latin typeface="HGPGothicE" charset="-128"/>
                <a:ea typeface="HGPGothicE" charset="-128"/>
                <a:cs typeface="HGPGothicE" charset="-128"/>
              </a:rPr>
              <a:t>経営者割合の多いクラブ</a:t>
            </a:r>
            <a:endParaRPr kumimoji="1" lang="ja-JP" altLang="en-US" dirty="0">
              <a:latin typeface="HGPGothicE" charset="-128"/>
              <a:ea typeface="HGPGothicE" charset="-128"/>
              <a:cs typeface="HGPGothicE" charset="-128"/>
            </a:endParaRPr>
          </a:p>
        </p:txBody>
      </p:sp>
      <p:sp>
        <p:nvSpPr>
          <p:cNvPr id="3" name="コンテンツ プレースホルダー 2"/>
          <p:cNvSpPr>
            <a:spLocks noGrp="1"/>
          </p:cNvSpPr>
          <p:nvPr>
            <p:ph idx="1"/>
          </p:nvPr>
        </p:nvSpPr>
        <p:spPr>
          <a:xfrm>
            <a:off x="1371600" y="2285999"/>
            <a:ext cx="10297886" cy="4191001"/>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部に関係なく、クラブメンバーの</a:t>
            </a:r>
            <a:r>
              <a:rPr kumimoji="1" lang="ja-JP" altLang="en-US" sz="2800" dirty="0">
                <a:solidFill>
                  <a:srgbClr val="FF0000"/>
                </a:solidFill>
                <a:latin typeface="HGPGothicE" charset="-128"/>
                <a:ea typeface="HGPGothicE" charset="-128"/>
                <a:cs typeface="HGPGothicE" charset="-128"/>
              </a:rPr>
              <a:t>大半が経営者の場合は京都部の発展事例</a:t>
            </a:r>
            <a:r>
              <a:rPr kumimoji="1" lang="ja-JP" altLang="en-US" sz="2800" dirty="0">
                <a:latin typeface="HGPGothicE" charset="-128"/>
                <a:ea typeface="HGPGothicE" charset="-128"/>
                <a:cs typeface="HGPGothicE" charset="-128"/>
              </a:rPr>
              <a:t>を取り入れることを推奨！</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・京都部の例会に積極的に出席する。（発展しているクラブ）</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・京都部のメンバー増強方法を学び、取り入れる。</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・京都部のオリエンテーション、役員会運営を学ぶ。</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・京都部のメンバーから助言を受ける。（京都部発展に貢献した重鎮メンバー）</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・経営者に対して付加価値の高いクラブを目指す。</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2800" dirty="0">
              <a:latin typeface="HGPGothicE" charset="-128"/>
              <a:ea typeface="HGPGothicE" charset="-128"/>
              <a:cs typeface="HGPGothicE" charset="-128"/>
            </a:endParaRPr>
          </a:p>
        </p:txBody>
      </p:sp>
    </p:spTree>
    <p:extLst>
      <p:ext uri="{BB962C8B-B14F-4D97-AF65-F5344CB8AC3E}">
        <p14:creationId xmlns:p14="http://schemas.microsoft.com/office/powerpoint/2010/main" val="18721271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7000">
        <p15:prstTrans prst="wind"/>
      </p:transition>
    </mc:Choice>
    <mc:Fallback xmlns="">
      <p:transition spd="slow" advTm="17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HGPGothicE" charset="-128"/>
                <a:ea typeface="HGPGothicE" charset="-128"/>
                <a:cs typeface="HGPGothicE" charset="-128"/>
              </a:rPr>
              <a:t>メンバー構成別アクションプラン　</a:t>
            </a:r>
            <a:r>
              <a:rPr lang="en-US" altLang="ja-JP" dirty="0">
                <a:solidFill>
                  <a:schemeClr val="tx1"/>
                </a:solidFill>
                <a:latin typeface="HGPGothicE" charset="-128"/>
                <a:ea typeface="HGPGothicE" charset="-128"/>
                <a:cs typeface="HGPGothicE" charset="-128"/>
              </a:rPr>
              <a:t>⑵</a:t>
            </a:r>
            <a:r>
              <a:rPr lang="en-US" altLang="ja-JP" dirty="0">
                <a:latin typeface="HGPGothicE" charset="-128"/>
                <a:ea typeface="HGPGothicE" charset="-128"/>
                <a:cs typeface="HGPGothicE" charset="-128"/>
              </a:rPr>
              <a:t/>
            </a:r>
            <a:br>
              <a:rPr lang="en-US" altLang="ja-JP" dirty="0">
                <a:latin typeface="HGPGothicE" charset="-128"/>
                <a:ea typeface="HGPGothicE" charset="-128"/>
                <a:cs typeface="HGPGothicE" charset="-128"/>
              </a:rPr>
            </a:br>
            <a:r>
              <a:rPr lang="ja-JP" altLang="en-US" dirty="0">
                <a:latin typeface="HGPGothicE" charset="-128"/>
                <a:ea typeface="HGPGothicE" charset="-128"/>
                <a:cs typeface="HGPGothicE" charset="-128"/>
              </a:rPr>
              <a:t>平均年齢の高いクラブ</a:t>
            </a:r>
            <a:endParaRPr kumimoji="1" lang="ja-JP" altLang="en-US" dirty="0"/>
          </a:p>
        </p:txBody>
      </p:sp>
      <p:sp>
        <p:nvSpPr>
          <p:cNvPr id="3" name="コンテンツ プレースホルダー 2"/>
          <p:cNvSpPr>
            <a:spLocks noGrp="1"/>
          </p:cNvSpPr>
          <p:nvPr>
            <p:ph idx="1"/>
          </p:nvPr>
        </p:nvSpPr>
        <p:spPr>
          <a:xfrm>
            <a:off x="1371599" y="2286000"/>
            <a:ext cx="9731829" cy="3581400"/>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solidFill>
                  <a:srgbClr val="FF0000"/>
                </a:solidFill>
                <a:latin typeface="HGPGothicE" charset="-128"/>
                <a:ea typeface="HGPGothicE" charset="-128"/>
                <a:cs typeface="HGPGothicE" charset="-128"/>
              </a:rPr>
              <a:t>九州部発展要因</a:t>
            </a:r>
            <a:r>
              <a:rPr kumimoji="1" lang="en-US" altLang="ja-JP" sz="2800" dirty="0">
                <a:solidFill>
                  <a:srgbClr val="FF0000"/>
                </a:solidFill>
                <a:latin typeface="HGPGothicE" charset="-128"/>
                <a:ea typeface="HGPGothicE" charset="-128"/>
                <a:cs typeface="HGPGothicE" charset="-128"/>
              </a:rPr>
              <a:t>⑵</a:t>
            </a:r>
            <a:r>
              <a:rPr kumimoji="1" lang="ja-JP" altLang="en-US" sz="2800" dirty="0">
                <a:latin typeface="HGPGothicE" charset="-128"/>
                <a:ea typeface="HGPGothicE" charset="-128"/>
                <a:cs typeface="HGPGothicE" charset="-128"/>
              </a:rPr>
              <a:t>を参考にして、</a:t>
            </a:r>
            <a:r>
              <a:rPr kumimoji="1" lang="ja-JP" altLang="en-US" sz="2800" dirty="0">
                <a:solidFill>
                  <a:srgbClr val="FF0000"/>
                </a:solidFill>
                <a:latin typeface="HGPGothicE" charset="-128"/>
                <a:ea typeface="HGPGothicE" charset="-128"/>
                <a:cs typeface="HGPGothicE" charset="-128"/>
              </a:rPr>
              <a:t>メンバーのコメット、孫メット</a:t>
            </a:r>
            <a:r>
              <a:rPr kumimoji="1" lang="ja-JP" altLang="en-US" sz="2800" dirty="0">
                <a:latin typeface="HGPGothicE" charset="-128"/>
                <a:ea typeface="HGPGothicE" charset="-128"/>
                <a:cs typeface="HGPGothicE" charset="-128"/>
              </a:rPr>
              <a:t>をメンバーにする！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・コメット、孫メットを積極的に例会に招待する。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・コメット、孫メット間の交流の場を提供する。</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・クラブ単位で困難な場合は、部にてコメット、孫メットの交流の場を提供し、年齢層の若いクラブを設立して、部全体でサポートする。</a:t>
            </a:r>
          </a:p>
        </p:txBody>
      </p:sp>
    </p:spTree>
    <p:extLst>
      <p:ext uri="{BB962C8B-B14F-4D97-AF65-F5344CB8AC3E}">
        <p14:creationId xmlns:p14="http://schemas.microsoft.com/office/powerpoint/2010/main" val="4444874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5000">
        <p15:prstTrans prst="wind"/>
      </p:transition>
    </mc:Choice>
    <mc:Fallback xmlns="">
      <p:transition spd="slow" advTm="1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7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7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HGPGothicE" charset="-128"/>
                <a:ea typeface="HGPGothicE" charset="-128"/>
                <a:cs typeface="HGPGothicE" charset="-128"/>
              </a:rPr>
              <a:t>部・クラブに</a:t>
            </a:r>
            <a:r>
              <a:rPr lang="ja-JP" altLang="en-US" dirty="0">
                <a:solidFill>
                  <a:schemeClr val="tx1"/>
                </a:solidFill>
                <a:latin typeface="HGPGothicE" charset="-128"/>
                <a:ea typeface="HGPGothicE" charset="-128"/>
                <a:cs typeface="HGPGothicE" charset="-128"/>
              </a:rPr>
              <a:t>おいて</a:t>
            </a:r>
            <a:r>
              <a:rPr kumimoji="1" lang="ja-JP" altLang="en-US" dirty="0">
                <a:latin typeface="HGPGothicE" charset="-128"/>
                <a:ea typeface="HGPGothicE" charset="-128"/>
                <a:cs typeface="HGPGothicE" charset="-128"/>
              </a:rPr>
              <a:t>多様化している</a:t>
            </a:r>
            <a:r>
              <a:rPr kumimoji="1" lang="en-US" altLang="ja-JP" dirty="0">
                <a:latin typeface="HGPGothicE" charset="-128"/>
                <a:ea typeface="HGPGothicE" charset="-128"/>
                <a:cs typeface="HGPGothicE" charset="-128"/>
              </a:rPr>
              <a:t/>
            </a:r>
            <a:br>
              <a:rPr kumimoji="1" lang="en-US" altLang="ja-JP" dirty="0">
                <a:latin typeface="HGPGothicE" charset="-128"/>
                <a:ea typeface="HGPGothicE" charset="-128"/>
                <a:cs typeface="HGPGothicE" charset="-128"/>
              </a:rPr>
            </a:br>
            <a:r>
              <a:rPr kumimoji="1" lang="ja-JP" altLang="en-US" dirty="0">
                <a:latin typeface="HGPGothicE" charset="-128"/>
                <a:ea typeface="HGPGothicE" charset="-128"/>
                <a:cs typeface="HGPGothicE" charset="-128"/>
              </a:rPr>
              <a:t>ワイズメンズクラブ</a:t>
            </a:r>
          </a:p>
        </p:txBody>
      </p:sp>
      <p:sp>
        <p:nvSpPr>
          <p:cNvPr id="3" name="コンテンツ プレースホルダー 2"/>
          <p:cNvSpPr>
            <a:spLocks noGrp="1"/>
          </p:cNvSpPr>
          <p:nvPr>
            <p:ph idx="1"/>
          </p:nvPr>
        </p:nvSpPr>
        <p:spPr>
          <a:xfrm>
            <a:off x="1371600" y="2285999"/>
            <a:ext cx="9601200" cy="3907971"/>
          </a:xfrm>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ワイズメンズクラブ西日本区には、</a:t>
            </a:r>
            <a:r>
              <a:rPr lang="ja-JP" altLang="en-US" sz="2800" dirty="0">
                <a:solidFill>
                  <a:schemeClr val="tx1"/>
                </a:solidFill>
                <a:latin typeface="HGPGothicE" charset="-128"/>
                <a:ea typeface="HGPGothicE" charset="-128"/>
                <a:cs typeface="HGPGothicE" charset="-128"/>
              </a:rPr>
              <a:t>富山</a:t>
            </a:r>
            <a:r>
              <a:rPr kumimoji="1" lang="ja-JP" altLang="en-US" sz="2800" dirty="0">
                <a:latin typeface="HGPGothicE" charset="-128"/>
                <a:ea typeface="HGPGothicE" charset="-128"/>
                <a:cs typeface="HGPGothicE" charset="-128"/>
              </a:rPr>
              <a:t>から鹿児島までに</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２０１９年７月末現在、９つの部と</a:t>
            </a:r>
            <a:r>
              <a:rPr lang="ja-JP" altLang="en-US" sz="2800" dirty="0">
                <a:latin typeface="HGPGothicE" charset="-128"/>
                <a:ea typeface="HGPGothicE" charset="-128"/>
                <a:cs typeface="HGPGothicE" charset="-128"/>
              </a:rPr>
              <a:t>８０</a:t>
            </a:r>
            <a:r>
              <a:rPr kumimoji="1" lang="ja-JP" altLang="en-US" sz="2800" dirty="0">
                <a:latin typeface="HGPGothicE" charset="-128"/>
                <a:ea typeface="HGPGothicE" charset="-128"/>
                <a:cs typeface="HGPGothicE" charset="-128"/>
              </a:rPr>
              <a:t>のクラブが存在し、西日本区</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全体で、１４５３名の会員で構成されている。</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それぞれの</a:t>
            </a:r>
            <a:r>
              <a:rPr lang="ja-JP" altLang="en-US" sz="2800" dirty="0">
                <a:solidFill>
                  <a:srgbClr val="FF0000"/>
                </a:solidFill>
                <a:latin typeface="HGPGothicE" charset="-128"/>
                <a:ea typeface="HGPGothicE" charset="-128"/>
                <a:cs typeface="HGPGothicE" charset="-128"/>
              </a:rPr>
              <a:t>地域、府県において、歴史や文化が異なり</a:t>
            </a:r>
            <a:r>
              <a:rPr lang="ja-JP" altLang="en-US" sz="2800" dirty="0">
                <a:latin typeface="HGPGothicE" charset="-128"/>
                <a:ea typeface="HGPGothicE" charset="-128"/>
                <a:cs typeface="HGPGothicE" charset="-128"/>
              </a:rPr>
              <a:t>、ワイズメンズクラブも、それぞれの</a:t>
            </a:r>
            <a:r>
              <a:rPr lang="ja-JP" altLang="en-US" sz="2800" dirty="0">
                <a:solidFill>
                  <a:srgbClr val="FF0000"/>
                </a:solidFill>
                <a:latin typeface="HGPGothicE" charset="-128"/>
                <a:ea typeface="HGPGothicE" charset="-128"/>
                <a:cs typeface="HGPGothicE" charset="-128"/>
              </a:rPr>
              <a:t>地域や府県の特性に</a:t>
            </a:r>
            <a:r>
              <a:rPr lang="ja-JP" altLang="en-US" sz="2800" dirty="0">
                <a:solidFill>
                  <a:schemeClr val="tx1"/>
                </a:solidFill>
                <a:latin typeface="HGPGothicE" charset="-128"/>
                <a:ea typeface="HGPGothicE" charset="-128"/>
                <a:cs typeface="HGPGothicE" charset="-128"/>
              </a:rPr>
              <a:t>よって</a:t>
            </a:r>
            <a:r>
              <a:rPr lang="ja-JP" altLang="en-US" sz="2800" dirty="0">
                <a:solidFill>
                  <a:srgbClr val="FF0000"/>
                </a:solidFill>
                <a:latin typeface="HGPGothicE" charset="-128"/>
                <a:ea typeface="HGPGothicE" charset="-128"/>
                <a:cs typeface="HGPGothicE" charset="-128"/>
              </a:rPr>
              <a:t>、多様化</a:t>
            </a:r>
            <a:r>
              <a:rPr lang="ja-JP" altLang="en-US" sz="2800" dirty="0">
                <a:latin typeface="HGPGothicE" charset="-128"/>
                <a:ea typeface="HGPGothicE" charset="-128"/>
                <a:cs typeface="HGPGothicE" charset="-128"/>
              </a:rPr>
              <a:t>している。（例　六甲部は歴史的に異国文化の特性がありクリスチャニテイの割合が多いが、京都部は歴史的に和の文化の特性がありクリスチャ二テイの割合が少ない等・・・）</a:t>
            </a:r>
            <a:endParaRPr kumimoji="1" lang="ja-JP" altLang="en-US" sz="2800" dirty="0">
              <a:latin typeface="HGPGothicE" charset="-128"/>
              <a:ea typeface="HGPGothicE" charset="-128"/>
              <a:cs typeface="HGPGothicE" charset="-128"/>
            </a:endParaRPr>
          </a:p>
        </p:txBody>
      </p:sp>
    </p:spTree>
    <p:extLst>
      <p:ext uri="{BB962C8B-B14F-4D97-AF65-F5344CB8AC3E}">
        <p14:creationId xmlns:p14="http://schemas.microsoft.com/office/powerpoint/2010/main" val="1154247985"/>
      </p:ext>
    </p:extLst>
  </p:cSld>
  <p:clrMapOvr>
    <a:masterClrMapping/>
  </p:clrMapOvr>
  <mc:AlternateContent xmlns:mc="http://schemas.openxmlformats.org/markup-compatibility/2006" xmlns:p14="http://schemas.microsoft.com/office/powerpoint/2010/main">
    <mc:Choice Requires="p14">
      <p:transition spd="slow" p14:dur="1600" advTm="16000">
        <p:blinds dir="vert"/>
      </p:transition>
    </mc:Choice>
    <mc:Fallback xmlns="">
      <p:transition spd="slow" advTm="16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3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6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100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8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8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HGPGothicE" charset="-128"/>
                <a:ea typeface="HGPGothicE" charset="-128"/>
                <a:cs typeface="HGPGothicE" charset="-128"/>
              </a:rPr>
              <a:t>メンバー構成別アクションプラン　</a:t>
            </a:r>
            <a:r>
              <a:rPr lang="en-US" altLang="ja-JP" dirty="0">
                <a:solidFill>
                  <a:schemeClr val="tx1"/>
                </a:solidFill>
                <a:latin typeface="HGPGothicE" charset="-128"/>
                <a:ea typeface="HGPGothicE" charset="-128"/>
                <a:cs typeface="HGPGothicE" charset="-128"/>
              </a:rPr>
              <a:t>⑶</a:t>
            </a:r>
            <a:r>
              <a:rPr lang="en-US" altLang="ja-JP" dirty="0">
                <a:latin typeface="HGPGothicE" charset="-128"/>
                <a:ea typeface="HGPGothicE" charset="-128"/>
                <a:cs typeface="HGPGothicE" charset="-128"/>
              </a:rPr>
              <a:t/>
            </a:r>
            <a:br>
              <a:rPr lang="en-US" altLang="ja-JP" dirty="0">
                <a:latin typeface="HGPGothicE" charset="-128"/>
                <a:ea typeface="HGPGothicE" charset="-128"/>
                <a:cs typeface="HGPGothicE" charset="-128"/>
              </a:rPr>
            </a:br>
            <a:r>
              <a:rPr lang="ja-JP" altLang="en-US" dirty="0">
                <a:latin typeface="HGPGothicE" charset="-128"/>
                <a:ea typeface="HGPGothicE" charset="-128"/>
                <a:cs typeface="HGPGothicE" charset="-128"/>
              </a:rPr>
              <a:t>サラリーマン、主婦の割合が多いクラブ</a:t>
            </a:r>
            <a:endParaRPr kumimoji="1" lang="ja-JP" altLang="en-US" dirty="0"/>
          </a:p>
        </p:txBody>
      </p:sp>
      <p:sp>
        <p:nvSpPr>
          <p:cNvPr id="3" name="コンテンツ プレースホルダー 2"/>
          <p:cNvSpPr>
            <a:spLocks noGrp="1"/>
          </p:cNvSpPr>
          <p:nvPr>
            <p:ph idx="1"/>
          </p:nvPr>
        </p:nvSpPr>
        <p:spPr>
          <a:xfrm>
            <a:off x="1371600" y="2286000"/>
            <a:ext cx="9818914" cy="3581400"/>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solidFill>
                  <a:srgbClr val="FF0000"/>
                </a:solidFill>
                <a:latin typeface="HGPGothicE" charset="-128"/>
                <a:ea typeface="HGPGothicE" charset="-128"/>
                <a:cs typeface="HGPGothicE" charset="-128"/>
              </a:rPr>
              <a:t>六甲部発展要因</a:t>
            </a:r>
            <a:r>
              <a:rPr kumimoji="1" lang="en-US" altLang="ja-JP" sz="2800" dirty="0">
                <a:solidFill>
                  <a:srgbClr val="FF0000"/>
                </a:solidFill>
                <a:latin typeface="HGPGothicE" charset="-128"/>
                <a:ea typeface="HGPGothicE" charset="-128"/>
                <a:cs typeface="HGPGothicE" charset="-128"/>
              </a:rPr>
              <a:t>⑴</a:t>
            </a:r>
            <a:r>
              <a:rPr kumimoji="1" lang="ja-JP" altLang="en-US" sz="2800" dirty="0">
                <a:latin typeface="HGPGothicE" charset="-128"/>
                <a:ea typeface="HGPGothicE" charset="-128"/>
                <a:cs typeface="HGPGothicE" charset="-128"/>
              </a:rPr>
              <a:t>を参考にして、</a:t>
            </a:r>
            <a:r>
              <a:rPr kumimoji="1" lang="ja-JP" altLang="en-US" sz="2800" dirty="0">
                <a:solidFill>
                  <a:srgbClr val="FF0000"/>
                </a:solidFill>
                <a:latin typeface="HGPGothicE" charset="-128"/>
                <a:ea typeface="HGPGothicE" charset="-128"/>
                <a:cs typeface="HGPGothicE" charset="-128"/>
              </a:rPr>
              <a:t>工夫した地域奉仕活動</a:t>
            </a:r>
            <a:r>
              <a:rPr kumimoji="1" lang="ja-JP" altLang="en-US" sz="2800" dirty="0">
                <a:latin typeface="HGPGothicE" charset="-128"/>
                <a:ea typeface="HGPGothicE" charset="-128"/>
                <a:cs typeface="HGPGothicE" charset="-128"/>
              </a:rPr>
              <a:t>を取り入れる！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・一般の人々から見て魅力ある奉仕活動を取り入れる。</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・職場の同僚、得意先、</a:t>
            </a:r>
            <a:r>
              <a:rPr kumimoji="1" lang="en-US" altLang="ja-JP" sz="2800" dirty="0">
                <a:latin typeface="HGPGothicE" charset="-128"/>
                <a:ea typeface="HGPGothicE" charset="-128"/>
                <a:cs typeface="HGPGothicE" charset="-128"/>
              </a:rPr>
              <a:t>PTA</a:t>
            </a:r>
            <a:r>
              <a:rPr kumimoji="1" lang="ja-JP" altLang="en-US" sz="2800" dirty="0">
                <a:latin typeface="HGPGothicE" charset="-128"/>
                <a:ea typeface="HGPGothicE" charset="-128"/>
                <a:cs typeface="HGPGothicE" charset="-128"/>
              </a:rPr>
              <a:t>、主婦仲間を奉仕活動に招待する。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・その活動内容に賛同して頂いた人々を例会に招待してメンバー増強する。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2800" dirty="0">
              <a:latin typeface="HGPGothicE" charset="-128"/>
              <a:ea typeface="HGPGothicE" charset="-128"/>
              <a:cs typeface="HGPGothicE" charset="-128"/>
            </a:endParaRPr>
          </a:p>
        </p:txBody>
      </p:sp>
    </p:spTree>
    <p:extLst>
      <p:ext uri="{BB962C8B-B14F-4D97-AF65-F5344CB8AC3E}">
        <p14:creationId xmlns:p14="http://schemas.microsoft.com/office/powerpoint/2010/main" val="5746092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5000">
        <p15:prstTrans prst="wind"/>
      </p:transition>
    </mc:Choice>
    <mc:Fallback xmlns="">
      <p:transition spd="slow" advTm="1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6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6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HGPGothicE" charset="-128"/>
                <a:ea typeface="HGPGothicE" charset="-128"/>
                <a:cs typeface="HGPGothicE" charset="-128"/>
              </a:rPr>
              <a:t>地域（府県）</a:t>
            </a:r>
            <a:r>
              <a:rPr kumimoji="1" lang="ja-JP" altLang="en-US" dirty="0">
                <a:latin typeface="HGPGothicE" charset="-128"/>
                <a:ea typeface="HGPGothicE" charset="-128"/>
                <a:cs typeface="HGPGothicE" charset="-128"/>
              </a:rPr>
              <a:t>別発展アクションプラン</a:t>
            </a:r>
          </a:p>
        </p:txBody>
      </p:sp>
      <p:sp>
        <p:nvSpPr>
          <p:cNvPr id="3" name="コンテンツ プレースホルダー 2"/>
          <p:cNvSpPr>
            <a:spLocks noGrp="1"/>
          </p:cNvSpPr>
          <p:nvPr>
            <p:ph idx="1"/>
          </p:nvPr>
        </p:nvSpPr>
        <p:spPr>
          <a:xfrm>
            <a:off x="1371600" y="2286000"/>
            <a:ext cx="9601200" cy="3744686"/>
          </a:xfrm>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solidFill>
                  <a:srgbClr val="FF0000"/>
                </a:solidFill>
                <a:latin typeface="HGPGothicE" charset="-128"/>
                <a:ea typeface="HGPGothicE" charset="-128"/>
                <a:cs typeface="HGPGothicE" charset="-128"/>
              </a:rPr>
              <a:t>九州部発展要因</a:t>
            </a:r>
            <a:r>
              <a:rPr kumimoji="1" lang="en-US" altLang="ja-JP" sz="2800" dirty="0">
                <a:solidFill>
                  <a:srgbClr val="FF0000"/>
                </a:solidFill>
                <a:latin typeface="HGPGothicE" charset="-128"/>
                <a:ea typeface="HGPGothicE" charset="-128"/>
                <a:cs typeface="HGPGothicE" charset="-128"/>
              </a:rPr>
              <a:t>⑴</a:t>
            </a:r>
            <a:r>
              <a:rPr kumimoji="1" lang="ja-JP" altLang="en-US" sz="2800" dirty="0">
                <a:latin typeface="HGPGothicE" charset="-128"/>
                <a:ea typeface="HGPGothicE" charset="-128"/>
                <a:cs typeface="HGPGothicE" charset="-128"/>
              </a:rPr>
              <a:t>の熊本発展の事例を参考にして、</a:t>
            </a:r>
            <a:r>
              <a:rPr kumimoji="1" lang="ja-JP" altLang="en-US" sz="2800" dirty="0">
                <a:solidFill>
                  <a:srgbClr val="FF0000"/>
                </a:solidFill>
                <a:latin typeface="HGPGothicE" charset="-128"/>
                <a:ea typeface="HGPGothicE" charset="-128"/>
                <a:cs typeface="HGPGothicE" charset="-128"/>
              </a:rPr>
              <a:t>地域内のクラブの連携を強化！</a:t>
            </a:r>
            <a:endParaRPr kumimoji="1" lang="en-US" altLang="ja-JP" sz="28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・熊本連絡会議のように、地域のクラブ間の横の繋がりを強化。</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・地域間のクラブの連携により、</a:t>
            </a:r>
            <a:r>
              <a:rPr lang="ja-JP" altLang="en-US" sz="2800" dirty="0">
                <a:solidFill>
                  <a:srgbClr val="FF0000"/>
                </a:solidFill>
                <a:latin typeface="HGPGothicE" charset="-128"/>
                <a:ea typeface="HGPGothicE" charset="-128"/>
                <a:cs typeface="HGPGothicE" charset="-128"/>
              </a:rPr>
              <a:t>クラブを超越したネットワークにより付加価値が高まる。</a:t>
            </a:r>
            <a:endParaRPr lang="en-US" altLang="ja-JP" sz="28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a:t>
            </a:r>
            <a:r>
              <a:rPr kumimoji="1" lang="ja-JP" altLang="en-US" sz="2800" dirty="0">
                <a:solidFill>
                  <a:srgbClr val="FF0000"/>
                </a:solidFill>
                <a:latin typeface="HGPGothicE" charset="-128"/>
                <a:ea typeface="HGPGothicE" charset="-128"/>
                <a:cs typeface="HGPGothicE" charset="-128"/>
              </a:rPr>
              <a:t>地域での合同例会</a:t>
            </a:r>
            <a:r>
              <a:rPr kumimoji="1" lang="ja-JP" altLang="en-US" sz="2800" dirty="0">
                <a:latin typeface="HGPGothicE" charset="-128"/>
                <a:ea typeface="HGPGothicE" charset="-128"/>
                <a:cs typeface="HGPGothicE" charset="-128"/>
              </a:rPr>
              <a:t>により、ボリュームある例会を開催してゲス　　トを招待（メンバー数の少ないクラブには特に有効）</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・地域での合同の奉仕活動の開催。</a:t>
            </a:r>
            <a:endParaRPr kumimoji="1" lang="ja-JP" altLang="en-US" sz="2800" dirty="0">
              <a:latin typeface="HGPGothicE" charset="-128"/>
              <a:ea typeface="HGPGothicE" charset="-128"/>
              <a:cs typeface="HGPGothicE" charset="-128"/>
            </a:endParaRPr>
          </a:p>
        </p:txBody>
      </p:sp>
    </p:spTree>
    <p:extLst>
      <p:ext uri="{BB962C8B-B14F-4D97-AF65-F5344CB8AC3E}">
        <p14:creationId xmlns:p14="http://schemas.microsoft.com/office/powerpoint/2010/main" val="12887630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9000">
        <p15:prstTrans prst="wind"/>
      </p:transition>
    </mc:Choice>
    <mc:Fallback xmlns="">
      <p:transition spd="slow" advTm="19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latin typeface="HGPGothicE" charset="-128"/>
                <a:ea typeface="HGPGothicE" charset="-128"/>
                <a:cs typeface="HGPGothicE" charset="-128"/>
              </a:rPr>
              <a:t>YMCA</a:t>
            </a:r>
            <a:r>
              <a:rPr kumimoji="1" lang="ja-JP" altLang="en-US" dirty="0">
                <a:latin typeface="HGPGothicE" charset="-128"/>
                <a:ea typeface="HGPGothicE" charset="-128"/>
                <a:cs typeface="HGPGothicE" charset="-128"/>
              </a:rPr>
              <a:t>との関わり別アクションプラン　</a:t>
            </a:r>
            <a:r>
              <a:rPr lang="ja-JP" altLang="en-US" dirty="0">
                <a:solidFill>
                  <a:schemeClr val="tx1"/>
                </a:solidFill>
                <a:latin typeface="HGPGothicE" charset="-128"/>
                <a:ea typeface="HGPGothicE" charset="-128"/>
                <a:cs typeface="HGPGothicE" charset="-128"/>
              </a:rPr>
              <a:t>⑴</a:t>
            </a:r>
            <a:r>
              <a:rPr kumimoji="1" lang="en-US" altLang="ja-JP" dirty="0">
                <a:latin typeface="HGPGothicE" charset="-128"/>
                <a:ea typeface="HGPGothicE" charset="-128"/>
                <a:cs typeface="HGPGothicE" charset="-128"/>
              </a:rPr>
              <a:t/>
            </a:r>
            <a:br>
              <a:rPr kumimoji="1" lang="en-US" altLang="ja-JP" dirty="0">
                <a:latin typeface="HGPGothicE" charset="-128"/>
                <a:ea typeface="HGPGothicE" charset="-128"/>
                <a:cs typeface="HGPGothicE" charset="-128"/>
              </a:rPr>
            </a:br>
            <a:r>
              <a:rPr lang="ja-JP" altLang="en-US" dirty="0">
                <a:latin typeface="HGPGothicE" charset="-128"/>
                <a:ea typeface="HGPGothicE" charset="-128"/>
                <a:cs typeface="HGPGothicE" charset="-128"/>
              </a:rPr>
              <a:t>関わりが深いクラブ</a:t>
            </a:r>
            <a:endParaRPr kumimoji="1" lang="ja-JP" altLang="en-US" dirty="0">
              <a:latin typeface="HGPGothicE" charset="-128"/>
              <a:ea typeface="HGPGothicE" charset="-128"/>
              <a:cs typeface="HGPGothicE" charset="-128"/>
            </a:endParaRPr>
          </a:p>
        </p:txBody>
      </p:sp>
      <p:sp>
        <p:nvSpPr>
          <p:cNvPr id="3" name="コンテンツ プレースホルダー 2"/>
          <p:cNvSpPr>
            <a:spLocks noGrp="1"/>
          </p:cNvSpPr>
          <p:nvPr>
            <p:ph idx="1"/>
          </p:nvPr>
        </p:nvSpPr>
        <p:spPr>
          <a:xfrm>
            <a:off x="1371600" y="2286000"/>
            <a:ext cx="9601200" cy="4102608"/>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solidFill>
                  <a:srgbClr val="FF0000"/>
                </a:solidFill>
                <a:latin typeface="HGPGothicE" charset="-128"/>
                <a:ea typeface="HGPGothicE" charset="-128"/>
                <a:cs typeface="HGPGothicE" charset="-128"/>
              </a:rPr>
              <a:t>六甲部発展要因⑵</a:t>
            </a:r>
            <a:r>
              <a:rPr kumimoji="1" lang="ja-JP" altLang="en-US" sz="2800" dirty="0">
                <a:latin typeface="HGPGothicE" charset="-128"/>
                <a:ea typeface="HGPGothicE" charset="-128"/>
                <a:cs typeface="HGPGothicE" charset="-128"/>
              </a:rPr>
              <a:t>を参考に、</a:t>
            </a:r>
            <a:r>
              <a:rPr kumimoji="1" lang="ja-JP" altLang="en-US" sz="2800" dirty="0">
                <a:solidFill>
                  <a:srgbClr val="FF0000"/>
                </a:solidFill>
                <a:latin typeface="HGPGothicE" charset="-128"/>
                <a:ea typeface="HGPGothicE" charset="-128"/>
                <a:cs typeface="HGPGothicE" charset="-128"/>
              </a:rPr>
              <a:t>リーダー</a:t>
            </a:r>
            <a:r>
              <a:rPr kumimoji="1" lang="en-US" altLang="ja-JP" sz="2800" dirty="0">
                <a:solidFill>
                  <a:srgbClr val="FF0000"/>
                </a:solidFill>
                <a:latin typeface="HGPGothicE" charset="-128"/>
                <a:ea typeface="HGPGothicE" charset="-128"/>
                <a:cs typeface="HGPGothicE" charset="-128"/>
              </a:rPr>
              <a:t>OBOG</a:t>
            </a:r>
            <a:r>
              <a:rPr kumimoji="1" lang="ja-JP" altLang="en-US" sz="2800" dirty="0">
                <a:solidFill>
                  <a:srgbClr val="FF0000"/>
                </a:solidFill>
                <a:latin typeface="HGPGothicE" charset="-128"/>
                <a:ea typeface="HGPGothicE" charset="-128"/>
                <a:cs typeface="HGPGothicE" charset="-128"/>
              </a:rPr>
              <a:t>との交流を深めメンバー増強に繋げる！</a:t>
            </a:r>
            <a:endParaRPr kumimoji="1" lang="en-US" altLang="ja-JP" sz="28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・メンバーの元リーダー</a:t>
            </a:r>
            <a:r>
              <a:rPr kumimoji="1" lang="en-US" altLang="ja-JP" sz="2800" dirty="0">
                <a:latin typeface="HGPGothicE" charset="-128"/>
                <a:ea typeface="HGPGothicE" charset="-128"/>
                <a:cs typeface="HGPGothicE" charset="-128"/>
              </a:rPr>
              <a:t>OBOG</a:t>
            </a:r>
            <a:r>
              <a:rPr kumimoji="1" lang="ja-JP" altLang="en-US" sz="2800" dirty="0">
                <a:latin typeface="HGPGothicE" charset="-128"/>
                <a:ea typeface="HGPGothicE" charset="-128"/>
                <a:cs typeface="HGPGothicE" charset="-128"/>
              </a:rPr>
              <a:t>は積極的にアプローチをする。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・様々なリーダー会とコンタクトをとり、親睦を深める。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・１人の</a:t>
            </a:r>
            <a:r>
              <a:rPr lang="en-US" altLang="ja-JP" sz="2800" dirty="0">
                <a:latin typeface="HGPGothicE" charset="-128"/>
                <a:ea typeface="HGPGothicE" charset="-128"/>
                <a:cs typeface="HGPGothicE" charset="-128"/>
              </a:rPr>
              <a:t>OBOG</a:t>
            </a:r>
            <a:r>
              <a:rPr lang="ja-JP" altLang="en-US" sz="2800" dirty="0">
                <a:latin typeface="HGPGothicE" charset="-128"/>
                <a:ea typeface="HGPGothicE" charset="-128"/>
                <a:cs typeface="HGPGothicE" charset="-128"/>
              </a:rPr>
              <a:t>から、他の</a:t>
            </a:r>
            <a:r>
              <a:rPr lang="en-US" altLang="ja-JP" sz="2800" dirty="0">
                <a:latin typeface="HGPGothicE" charset="-128"/>
                <a:ea typeface="HGPGothicE" charset="-128"/>
                <a:cs typeface="HGPGothicE" charset="-128"/>
              </a:rPr>
              <a:t>OBOG</a:t>
            </a:r>
            <a:r>
              <a:rPr lang="ja-JP" altLang="en-US" sz="2800" dirty="0">
                <a:latin typeface="HGPGothicE" charset="-128"/>
                <a:ea typeface="HGPGothicE" charset="-128"/>
                <a:cs typeface="HGPGothicE" charset="-128"/>
              </a:rPr>
              <a:t>の紹介を依頼する。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a:t>
            </a:r>
            <a:r>
              <a:rPr lang="en-US" altLang="ja-JP" sz="2800" dirty="0">
                <a:latin typeface="HGPGothicE" charset="-128"/>
                <a:ea typeface="HGPGothicE" charset="-128"/>
                <a:cs typeface="HGPGothicE" charset="-128"/>
              </a:rPr>
              <a:t>YMCA</a:t>
            </a:r>
            <a:r>
              <a:rPr lang="ja-JP" altLang="en-US" sz="2800" dirty="0">
                <a:latin typeface="HGPGothicE" charset="-128"/>
                <a:ea typeface="HGPGothicE" charset="-128"/>
                <a:cs typeface="HGPGothicE" charset="-128"/>
              </a:rPr>
              <a:t>の協力で、地域のリーダー</a:t>
            </a:r>
            <a:r>
              <a:rPr lang="en-US" altLang="ja-JP" sz="2800" dirty="0">
                <a:latin typeface="HGPGothicE" charset="-128"/>
                <a:ea typeface="HGPGothicE" charset="-128"/>
                <a:cs typeface="HGPGothicE" charset="-128"/>
              </a:rPr>
              <a:t>OBOG</a:t>
            </a:r>
            <a:r>
              <a:rPr lang="ja-JP" altLang="en-US" sz="2800" dirty="0">
                <a:latin typeface="HGPGothicE" charset="-128"/>
                <a:ea typeface="HGPGothicE" charset="-128"/>
                <a:cs typeface="HGPGothicE" charset="-128"/>
              </a:rPr>
              <a:t>の紹介を依頼する。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・リーダー</a:t>
            </a:r>
            <a:r>
              <a:rPr lang="en-US" altLang="ja-JP" sz="2800" dirty="0">
                <a:latin typeface="HGPGothicE" charset="-128"/>
                <a:ea typeface="HGPGothicE" charset="-128"/>
                <a:cs typeface="HGPGothicE" charset="-128"/>
              </a:rPr>
              <a:t>OBOG</a:t>
            </a:r>
            <a:r>
              <a:rPr lang="ja-JP" altLang="en-US" sz="2800" dirty="0">
                <a:latin typeface="HGPGothicE" charset="-128"/>
                <a:ea typeface="HGPGothicE" charset="-128"/>
                <a:cs typeface="HGPGothicE" charset="-128"/>
              </a:rPr>
              <a:t>歓迎例会を開催するなど、ワイズと</a:t>
            </a:r>
            <a:r>
              <a:rPr lang="en-US" altLang="ja-JP" sz="2800" dirty="0">
                <a:latin typeface="HGPGothicE" charset="-128"/>
                <a:ea typeface="HGPGothicE" charset="-128"/>
                <a:cs typeface="HGPGothicE" charset="-128"/>
              </a:rPr>
              <a:t>OBOG</a:t>
            </a:r>
            <a:r>
              <a:rPr lang="ja-JP" altLang="en-US" sz="2800" dirty="0">
                <a:latin typeface="HGPGothicE" charset="-128"/>
                <a:ea typeface="HGPGothicE" charset="-128"/>
                <a:cs typeface="HGPGothicE" charset="-128"/>
              </a:rPr>
              <a:t>との関係を強化してメンバー増強に繋げる。</a:t>
            </a:r>
            <a:endParaRPr kumimoji="1" lang="en-US" altLang="ja-JP" sz="2800" dirty="0">
              <a:latin typeface="HGPGothicE" charset="-128"/>
              <a:ea typeface="HGPGothicE" charset="-128"/>
              <a:cs typeface="HGPGothicE" charset="-128"/>
            </a:endParaRPr>
          </a:p>
        </p:txBody>
      </p:sp>
    </p:spTree>
    <p:extLst>
      <p:ext uri="{BB962C8B-B14F-4D97-AF65-F5344CB8AC3E}">
        <p14:creationId xmlns:p14="http://schemas.microsoft.com/office/powerpoint/2010/main" val="8061606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23000">
        <p15:prstTrans prst="prestige"/>
      </p:transition>
    </mc:Choice>
    <mc:Fallback xmlns="">
      <p:transition spd="slow" advTm="2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4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3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HGPGothicE" charset="-128"/>
                <a:ea typeface="HGPGothicE" charset="-128"/>
                <a:cs typeface="HGPGothicE" charset="-128"/>
              </a:rPr>
              <a:t>YMCA</a:t>
            </a:r>
            <a:r>
              <a:rPr lang="ja-JP" altLang="en-US" dirty="0">
                <a:latin typeface="HGPGothicE" charset="-128"/>
                <a:ea typeface="HGPGothicE" charset="-128"/>
                <a:cs typeface="HGPGothicE" charset="-128"/>
              </a:rPr>
              <a:t>との関わり別アクションプラン　</a:t>
            </a:r>
            <a:r>
              <a:rPr lang="ja-JP" altLang="en-US" dirty="0">
                <a:solidFill>
                  <a:schemeClr val="tx1"/>
                </a:solidFill>
                <a:latin typeface="HGPGothicE" charset="-128"/>
                <a:ea typeface="HGPGothicE" charset="-128"/>
                <a:cs typeface="HGPGothicE" charset="-128"/>
              </a:rPr>
              <a:t>⑵</a:t>
            </a:r>
            <a:r>
              <a:rPr lang="en-US" altLang="ja-JP" dirty="0">
                <a:latin typeface="HGPGothicE" charset="-128"/>
                <a:ea typeface="HGPGothicE" charset="-128"/>
                <a:cs typeface="HGPGothicE" charset="-128"/>
              </a:rPr>
              <a:t/>
            </a:r>
            <a:br>
              <a:rPr lang="en-US" altLang="ja-JP" dirty="0">
                <a:latin typeface="HGPGothicE" charset="-128"/>
                <a:ea typeface="HGPGothicE" charset="-128"/>
                <a:cs typeface="HGPGothicE" charset="-128"/>
              </a:rPr>
            </a:br>
            <a:r>
              <a:rPr lang="ja-JP" altLang="en-US" dirty="0">
                <a:latin typeface="HGPGothicE" charset="-128"/>
                <a:ea typeface="HGPGothicE" charset="-128"/>
                <a:cs typeface="HGPGothicE" charset="-128"/>
              </a:rPr>
              <a:t>関わりが薄いクラブ</a:t>
            </a:r>
            <a:endParaRPr kumimoji="1" lang="ja-JP" altLang="en-US" dirty="0"/>
          </a:p>
        </p:txBody>
      </p:sp>
      <p:sp>
        <p:nvSpPr>
          <p:cNvPr id="3" name="コンテンツ プレースホルダー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solidFill>
                  <a:srgbClr val="FF0000"/>
                </a:solidFill>
                <a:latin typeface="HGPGothicE" charset="-128"/>
                <a:ea typeface="HGPGothicE" charset="-128"/>
                <a:cs typeface="HGPGothicE" charset="-128"/>
              </a:rPr>
              <a:t>京都部発展要因</a:t>
            </a:r>
            <a:r>
              <a:rPr kumimoji="1" lang="en-US" altLang="ja-JP" sz="2800" dirty="0">
                <a:solidFill>
                  <a:srgbClr val="FF0000"/>
                </a:solidFill>
                <a:latin typeface="HGPGothicE" charset="-128"/>
                <a:ea typeface="HGPGothicE" charset="-128"/>
                <a:cs typeface="HGPGothicE" charset="-128"/>
              </a:rPr>
              <a:t>⑶</a:t>
            </a:r>
            <a:r>
              <a:rPr kumimoji="1" lang="ja-JP" altLang="en-US" sz="2800" dirty="0">
                <a:solidFill>
                  <a:srgbClr val="FF0000"/>
                </a:solidFill>
                <a:latin typeface="HGPGothicE" charset="-128"/>
                <a:ea typeface="HGPGothicE" charset="-128"/>
                <a:cs typeface="HGPGothicE" charset="-128"/>
              </a:rPr>
              <a:t>、六甲部発展要因⑴</a:t>
            </a:r>
            <a:r>
              <a:rPr kumimoji="1" lang="ja-JP" altLang="en-US" sz="2800" dirty="0">
                <a:latin typeface="HGPGothicE" charset="-128"/>
                <a:ea typeface="HGPGothicE" charset="-128"/>
                <a:cs typeface="HGPGothicE" charset="-128"/>
              </a:rPr>
              <a:t>を参考にして、</a:t>
            </a:r>
            <a:r>
              <a:rPr kumimoji="1" lang="ja-JP" altLang="en-US" sz="2800" dirty="0">
                <a:solidFill>
                  <a:srgbClr val="FF0000"/>
                </a:solidFill>
                <a:latin typeface="HGPGothicE" charset="-128"/>
                <a:ea typeface="HGPGothicE" charset="-128"/>
                <a:cs typeface="HGPGothicE" charset="-128"/>
              </a:rPr>
              <a:t>独自の奉仕活動を強化！</a:t>
            </a:r>
            <a:endParaRPr kumimoji="1" lang="en-US" altLang="ja-JP" sz="28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・地理的に</a:t>
            </a:r>
            <a:r>
              <a:rPr kumimoji="1" lang="en-US" altLang="ja-JP" sz="2800" dirty="0">
                <a:latin typeface="HGPGothicE" charset="-128"/>
                <a:ea typeface="HGPGothicE" charset="-128"/>
                <a:cs typeface="HGPGothicE" charset="-128"/>
              </a:rPr>
              <a:t>YMCA</a:t>
            </a:r>
            <a:r>
              <a:rPr kumimoji="1" lang="ja-JP" altLang="en-US" sz="2800" dirty="0">
                <a:latin typeface="HGPGothicE" charset="-128"/>
                <a:ea typeface="HGPGothicE" charset="-128"/>
                <a:cs typeface="HGPGothicE" charset="-128"/>
              </a:rPr>
              <a:t>と関わりが薄いクラブは存在する。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・独自の地域奉仕活動を強化して、クラブの存在意義を高める。</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・地理的に一番近い</a:t>
            </a:r>
            <a:r>
              <a:rPr kumimoji="1" lang="en-US" altLang="ja-JP" sz="2800" dirty="0">
                <a:latin typeface="HGPGothicE" charset="-128"/>
                <a:ea typeface="HGPGothicE" charset="-128"/>
                <a:cs typeface="HGPGothicE" charset="-128"/>
              </a:rPr>
              <a:t>YMCA</a:t>
            </a:r>
            <a:r>
              <a:rPr kumimoji="1" lang="ja-JP" altLang="en-US" sz="2800" dirty="0">
                <a:latin typeface="HGPGothicE" charset="-128"/>
                <a:ea typeface="HGPGothicE" charset="-128"/>
                <a:cs typeface="HGPGothicE" charset="-128"/>
              </a:rPr>
              <a:t>にできる範囲で奉仕をする。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a:t>
            </a:r>
            <a:r>
              <a:rPr lang="en-US" altLang="ja-JP" sz="2800" dirty="0">
                <a:latin typeface="HGPGothicE" charset="-128"/>
                <a:ea typeface="HGPGothicE" charset="-128"/>
                <a:cs typeface="HGPGothicE" charset="-128"/>
              </a:rPr>
              <a:t>YMCA</a:t>
            </a:r>
            <a:r>
              <a:rPr lang="ja-JP" altLang="en-US" sz="2800" dirty="0">
                <a:latin typeface="HGPGothicE" charset="-128"/>
                <a:ea typeface="HGPGothicE" charset="-128"/>
                <a:cs typeface="HGPGothicE" charset="-128"/>
              </a:rPr>
              <a:t>に依存することなく、「発展」は可能。（京都部、びわこ部は</a:t>
            </a:r>
            <a:r>
              <a:rPr lang="en-US" altLang="ja-JP" sz="2800" dirty="0">
                <a:latin typeface="HGPGothicE" charset="-128"/>
                <a:ea typeface="HGPGothicE" charset="-128"/>
                <a:cs typeface="HGPGothicE" charset="-128"/>
              </a:rPr>
              <a:t>YMCA</a:t>
            </a:r>
            <a:r>
              <a:rPr lang="ja-JP" altLang="en-US" sz="2800" dirty="0">
                <a:latin typeface="HGPGothicE" charset="-128"/>
                <a:ea typeface="HGPGothicE" charset="-128"/>
                <a:cs typeface="HGPGothicE" charset="-128"/>
              </a:rPr>
              <a:t>への依存度は低い）</a:t>
            </a:r>
            <a:endParaRPr kumimoji="1" lang="ja-JP" altLang="en-US" sz="2800" dirty="0">
              <a:latin typeface="HGPGothicE" charset="-128"/>
              <a:ea typeface="HGPGothicE" charset="-128"/>
              <a:cs typeface="HGPGothicE" charset="-128"/>
            </a:endParaRPr>
          </a:p>
        </p:txBody>
      </p:sp>
    </p:spTree>
    <p:extLst>
      <p:ext uri="{BB962C8B-B14F-4D97-AF65-F5344CB8AC3E}">
        <p14:creationId xmlns:p14="http://schemas.microsoft.com/office/powerpoint/2010/main" val="15792914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6000">
        <p15:prstTrans prst="prestige"/>
      </p:transition>
    </mc:Choice>
    <mc:Fallback xmlns="">
      <p:transition spd="slow" advTm="16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4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4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dirty="0">
                <a:latin typeface="HGPGothicE" charset="-128"/>
                <a:ea typeface="HGPGothicE" charset="-128"/>
                <a:cs typeface="HGPGothicE" charset="-128"/>
              </a:rPr>
              <a:t>メンバー数の少ないクラブの</a:t>
            </a:r>
            <a:r>
              <a:rPr kumimoji="1" lang="en-US" altLang="ja-JP" dirty="0">
                <a:latin typeface="HGPGothicE" charset="-128"/>
                <a:ea typeface="HGPGothicE" charset="-128"/>
                <a:cs typeface="HGPGothicE" charset="-128"/>
              </a:rPr>
              <a:t/>
            </a:r>
            <a:br>
              <a:rPr kumimoji="1" lang="en-US" altLang="ja-JP" dirty="0">
                <a:latin typeface="HGPGothicE" charset="-128"/>
                <a:ea typeface="HGPGothicE" charset="-128"/>
                <a:cs typeface="HGPGothicE" charset="-128"/>
              </a:rPr>
            </a:br>
            <a:r>
              <a:rPr kumimoji="1" lang="ja-JP" altLang="en-US" dirty="0">
                <a:latin typeface="HGPGothicE" charset="-128"/>
                <a:ea typeface="HGPGothicE" charset="-128"/>
                <a:cs typeface="HGPGothicE" charset="-128"/>
              </a:rPr>
              <a:t>アクションプラン</a:t>
            </a:r>
            <a:r>
              <a:rPr kumimoji="1" lang="en-US" altLang="ja-JP" dirty="0">
                <a:latin typeface="HGPGothicE" charset="-128"/>
                <a:ea typeface="HGPGothicE" charset="-128"/>
                <a:cs typeface="HGPGothicE" charset="-128"/>
              </a:rPr>
              <a:t/>
            </a:r>
            <a:br>
              <a:rPr kumimoji="1" lang="en-US" altLang="ja-JP" dirty="0">
                <a:latin typeface="HGPGothicE" charset="-128"/>
                <a:ea typeface="HGPGothicE" charset="-128"/>
                <a:cs typeface="HGPGothicE" charset="-128"/>
              </a:rPr>
            </a:br>
            <a:r>
              <a:rPr kumimoji="1" lang="en-US" altLang="ja-JP" dirty="0">
                <a:latin typeface="HGPGothicE" charset="-128"/>
                <a:ea typeface="HGPGothicE" charset="-128"/>
                <a:cs typeface="HGPGothicE" charset="-128"/>
              </a:rPr>
              <a:t/>
            </a:r>
            <a:br>
              <a:rPr kumimoji="1" lang="en-US" altLang="ja-JP" dirty="0">
                <a:latin typeface="HGPGothicE" charset="-128"/>
                <a:ea typeface="HGPGothicE" charset="-128"/>
                <a:cs typeface="HGPGothicE" charset="-128"/>
              </a:rPr>
            </a:br>
            <a:endParaRPr kumimoji="1" lang="ja-JP" altLang="en-US" dirty="0">
              <a:latin typeface="HGPGothicE" charset="-128"/>
              <a:ea typeface="HGPGothicE" charset="-128"/>
              <a:cs typeface="HGPGothicE" charset="-128"/>
            </a:endParaRPr>
          </a:p>
        </p:txBody>
      </p:sp>
      <p:sp>
        <p:nvSpPr>
          <p:cNvPr id="3" name="コンテンツ プレースホルダー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メンバー数が１０名以下のクラブは、</a:t>
            </a:r>
            <a:r>
              <a:rPr kumimoji="1" lang="ja-JP" altLang="en-US" sz="2800" dirty="0">
                <a:solidFill>
                  <a:srgbClr val="FF0000"/>
                </a:solidFill>
                <a:latin typeface="HGPGothicE" charset="-128"/>
                <a:ea typeface="HGPGothicE" charset="-128"/>
                <a:cs typeface="HGPGothicE" charset="-128"/>
              </a:rPr>
              <a:t>例会にゲストを招待しても入会確率が低い！</a:t>
            </a:r>
            <a:endParaRPr kumimoji="1" lang="en-US" altLang="ja-JP" sz="28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a:t>
            </a:r>
            <a:r>
              <a:rPr kumimoji="1" lang="ja-JP" altLang="en-US" sz="2800" dirty="0">
                <a:solidFill>
                  <a:srgbClr val="FF0000"/>
                </a:solidFill>
                <a:latin typeface="HGPGothicE" charset="-128"/>
                <a:ea typeface="HGPGothicE" charset="-128"/>
                <a:cs typeface="HGPGothicE" charset="-128"/>
              </a:rPr>
              <a:t>九州部発展要因⑴の「熊本連絡会議」</a:t>
            </a:r>
            <a:r>
              <a:rPr kumimoji="1" lang="ja-JP" altLang="en-US" sz="2800" dirty="0">
                <a:latin typeface="HGPGothicE" charset="-128"/>
                <a:ea typeface="HGPGothicE" charset="-128"/>
                <a:cs typeface="HGPGothicE" charset="-128"/>
              </a:rPr>
              <a:t>を参考にする。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・地域での横の繋がりを強化する。</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・親クラブや、地域のクラブとの合同例会を増やす。</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・できるだけ、</a:t>
            </a:r>
            <a:r>
              <a:rPr lang="ja-JP" altLang="en-US" sz="2800" dirty="0">
                <a:solidFill>
                  <a:srgbClr val="FF0000"/>
                </a:solidFill>
                <a:latin typeface="HGPGothicE" charset="-128"/>
                <a:ea typeface="HGPGothicE" charset="-128"/>
                <a:cs typeface="HGPGothicE" charset="-128"/>
              </a:rPr>
              <a:t>ボリュームのある例会にゲストを招待</a:t>
            </a:r>
            <a:r>
              <a:rPr lang="ja-JP" altLang="en-US" sz="2800" dirty="0">
                <a:latin typeface="HGPGothicE" charset="-128"/>
                <a:ea typeface="HGPGothicE" charset="-128"/>
                <a:cs typeface="HGPGothicE" charset="-128"/>
              </a:rPr>
              <a:t>する。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2800" dirty="0">
              <a:latin typeface="HGPGothicE" charset="-128"/>
              <a:ea typeface="HGPGothicE" charset="-128"/>
              <a:cs typeface="HGPGothicE" charset="-128"/>
            </a:endParaRPr>
          </a:p>
        </p:txBody>
      </p:sp>
    </p:spTree>
    <p:extLst>
      <p:ext uri="{BB962C8B-B14F-4D97-AF65-F5344CB8AC3E}">
        <p14:creationId xmlns:p14="http://schemas.microsoft.com/office/powerpoint/2010/main" val="11594770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8000">
        <p15:prstTrans prst="drape"/>
      </p:transition>
    </mc:Choice>
    <mc:Fallback xmlns="">
      <p:transition spd="slow" advTm="18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4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4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HGPGothicE" charset="-128"/>
                <a:ea typeface="HGPGothicE" charset="-128"/>
                <a:cs typeface="HGPGothicE" charset="-128"/>
              </a:rPr>
              <a:t>メンバー数の多いクラブの</a:t>
            </a:r>
            <a:r>
              <a:rPr kumimoji="1" lang="en-US" altLang="ja-JP" dirty="0">
                <a:latin typeface="HGPGothicE" charset="-128"/>
                <a:ea typeface="HGPGothicE" charset="-128"/>
                <a:cs typeface="HGPGothicE" charset="-128"/>
              </a:rPr>
              <a:t/>
            </a:r>
            <a:br>
              <a:rPr kumimoji="1" lang="en-US" altLang="ja-JP" dirty="0">
                <a:latin typeface="HGPGothicE" charset="-128"/>
                <a:ea typeface="HGPGothicE" charset="-128"/>
                <a:cs typeface="HGPGothicE" charset="-128"/>
              </a:rPr>
            </a:br>
            <a:r>
              <a:rPr lang="ja-JP" altLang="en-US" dirty="0">
                <a:latin typeface="HGPGothicE" charset="-128"/>
                <a:ea typeface="HGPGothicE" charset="-128"/>
                <a:cs typeface="HGPGothicE" charset="-128"/>
              </a:rPr>
              <a:t>アクションプラン</a:t>
            </a:r>
            <a:endParaRPr kumimoji="1" lang="ja-JP" altLang="en-US" dirty="0">
              <a:latin typeface="HGPGothicE" charset="-128"/>
              <a:ea typeface="HGPGothicE" charset="-128"/>
              <a:cs typeface="HGPGothicE" charset="-128"/>
            </a:endParaRPr>
          </a:p>
        </p:txBody>
      </p:sp>
      <p:sp>
        <p:nvSpPr>
          <p:cNvPr id="3" name="コンテンツ プレースホルダー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solidFill>
                  <a:srgbClr val="FF0000"/>
                </a:solidFill>
                <a:latin typeface="HGPGothicE" charset="-128"/>
                <a:ea typeface="HGPGothicE" charset="-128"/>
                <a:cs typeface="HGPGothicE" charset="-128"/>
              </a:rPr>
              <a:t>九州部発展要因⑶</a:t>
            </a:r>
            <a:r>
              <a:rPr kumimoji="1" lang="ja-JP" altLang="en-US" sz="2800" dirty="0">
                <a:latin typeface="HGPGothicE" charset="-128"/>
                <a:ea typeface="HGPGothicE" charset="-128"/>
                <a:cs typeface="HGPGothicE" charset="-128"/>
              </a:rPr>
              <a:t>を参考にして、</a:t>
            </a:r>
            <a:r>
              <a:rPr lang="ja-JP" altLang="en-US" sz="2800" dirty="0">
                <a:solidFill>
                  <a:srgbClr val="FF0000"/>
                </a:solidFill>
                <a:latin typeface="HGPGothicE" charset="-128"/>
                <a:ea typeface="HGPGothicE" charset="-128"/>
                <a:cs typeface="HGPGothicE" charset="-128"/>
              </a:rPr>
              <a:t>新しいクラブのエクステンション</a:t>
            </a:r>
            <a:r>
              <a:rPr lang="ja-JP" altLang="en-US" sz="2800" dirty="0">
                <a:latin typeface="HGPGothicE" charset="-128"/>
                <a:ea typeface="HGPGothicE" charset="-128"/>
                <a:cs typeface="HGPGothicE" charset="-128"/>
              </a:rPr>
              <a:t>にチャレンジする！</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a:t>
            </a:r>
            <a:r>
              <a:rPr lang="en-US" altLang="ja-JP" sz="2800" dirty="0">
                <a:latin typeface="HGPGothicE" charset="-128"/>
                <a:ea typeface="HGPGothicE" charset="-128"/>
                <a:cs typeface="HGPGothicE" charset="-128"/>
              </a:rPr>
              <a:t>YMCA</a:t>
            </a:r>
            <a:r>
              <a:rPr lang="ja-JP" altLang="en-US" sz="2800" dirty="0">
                <a:latin typeface="HGPGothicE" charset="-128"/>
                <a:ea typeface="HGPGothicE" charset="-128"/>
                <a:cs typeface="HGPGothicE" charset="-128"/>
              </a:rPr>
              <a:t>との協働が可能な場合は協力する。</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a:t>
            </a:r>
            <a:r>
              <a:rPr kumimoji="1" lang="en-US" altLang="ja-JP" sz="2800" dirty="0">
                <a:latin typeface="HGPGothicE" charset="-128"/>
                <a:ea typeface="HGPGothicE" charset="-128"/>
                <a:cs typeface="HGPGothicE" charset="-128"/>
              </a:rPr>
              <a:t>YMCA</a:t>
            </a:r>
            <a:r>
              <a:rPr kumimoji="1" lang="ja-JP" altLang="en-US" sz="2800" dirty="0">
                <a:latin typeface="HGPGothicE" charset="-128"/>
                <a:ea typeface="HGPGothicE" charset="-128"/>
                <a:cs typeface="HGPGothicE" charset="-128"/>
              </a:rPr>
              <a:t>の協力が不可能の場合でも、</a:t>
            </a:r>
            <a:r>
              <a:rPr kumimoji="1" lang="ja-JP" altLang="en-US" sz="2800" dirty="0">
                <a:solidFill>
                  <a:srgbClr val="FF0000"/>
                </a:solidFill>
                <a:latin typeface="HGPGothicE" charset="-128"/>
                <a:ea typeface="HGPGothicE" charset="-128"/>
                <a:cs typeface="HGPGothicE" charset="-128"/>
              </a:rPr>
              <a:t>中堅メンバーが増える</a:t>
            </a:r>
            <a:r>
              <a:rPr kumimoji="1" lang="ja-JP" altLang="en-US" sz="2800" dirty="0">
                <a:latin typeface="HGPGothicE" charset="-128"/>
                <a:ea typeface="HGPGothicE" charset="-128"/>
                <a:cs typeface="HGPGothicE" charset="-128"/>
              </a:rPr>
              <a:t>とエクステンションが可能になる。（びわこ部では、 </a:t>
            </a:r>
            <a:r>
              <a:rPr kumimoji="1" lang="en-US" altLang="ja-JP" sz="2800" dirty="0">
                <a:latin typeface="HGPGothicE" charset="-128"/>
                <a:ea typeface="HGPGothicE" charset="-128"/>
                <a:cs typeface="HGPGothicE" charset="-128"/>
              </a:rPr>
              <a:t>YMCA</a:t>
            </a:r>
            <a:r>
              <a:rPr kumimoji="1" lang="ja-JP" altLang="en-US" sz="2800" dirty="0">
                <a:latin typeface="HGPGothicE" charset="-128"/>
                <a:ea typeface="HGPGothicE" charset="-128"/>
                <a:cs typeface="HGPGothicE" charset="-128"/>
              </a:rPr>
              <a:t>は近江八幡にしか存在しないが、長浜クラブを中心にして、西びわこの今津市に新クラブ設立予定。</a:t>
            </a:r>
            <a:endParaRPr kumimoji="1" lang="en-US" altLang="ja-JP" sz="2800" dirty="0">
              <a:latin typeface="HGPGothicE" charset="-128"/>
              <a:ea typeface="HGPGothicE" charset="-128"/>
              <a:cs typeface="HGPGothicE" charset="-128"/>
            </a:endParaRPr>
          </a:p>
        </p:txBody>
      </p:sp>
    </p:spTree>
    <p:extLst>
      <p:ext uri="{BB962C8B-B14F-4D97-AF65-F5344CB8AC3E}">
        <p14:creationId xmlns:p14="http://schemas.microsoft.com/office/powerpoint/2010/main" val="11591003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5000">
        <p15:prstTrans prst="fallOver"/>
      </p:transition>
    </mc:Choice>
    <mc:Fallback xmlns="">
      <p:transition spd="slow" advTm="1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8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8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HGPGothicE" charset="-128"/>
                <a:ea typeface="HGPGothicE" charset="-128"/>
                <a:cs typeface="HGPGothicE" charset="-128"/>
              </a:rPr>
              <a:t>アクションプラン応用編　</a:t>
            </a:r>
            <a:r>
              <a:rPr kumimoji="1" lang="ja-JP" altLang="en-US" dirty="0">
                <a:solidFill>
                  <a:schemeClr val="tx1"/>
                </a:solidFill>
                <a:latin typeface="HGPGothicE" charset="-128"/>
                <a:ea typeface="HGPGothicE" charset="-128"/>
                <a:cs typeface="HGPGothicE" charset="-128"/>
              </a:rPr>
              <a:t>⑴</a:t>
            </a:r>
          </a:p>
        </p:txBody>
      </p:sp>
      <p:sp>
        <p:nvSpPr>
          <p:cNvPr id="3" name="コンテンツ プレースホルダー 2"/>
          <p:cNvSpPr>
            <a:spLocks noGrp="1"/>
          </p:cNvSpPr>
          <p:nvPr>
            <p:ph idx="1"/>
          </p:nvPr>
        </p:nvSpPr>
        <p:spPr>
          <a:xfrm>
            <a:off x="1371600" y="2286000"/>
            <a:ext cx="9601200" cy="4078224"/>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3600" dirty="0">
                <a:latin typeface="HGPGothicE" charset="-128"/>
                <a:ea typeface="HGPGothicE" charset="-128"/>
                <a:cs typeface="HGPGothicE" charset="-128"/>
              </a:rPr>
              <a:t>部内の各クラブの経営者メンバーが集まり・・・</a:t>
            </a:r>
            <a:endParaRPr kumimoji="1" lang="en-US" altLang="ja-JP" sz="36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36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5400" dirty="0">
                <a:solidFill>
                  <a:srgbClr val="FF0000"/>
                </a:solidFill>
                <a:latin typeface="HGPGothicE" charset="-128"/>
                <a:ea typeface="HGPGothicE" charset="-128"/>
                <a:cs typeface="HGPGothicE" charset="-128"/>
              </a:rPr>
              <a:t>京都式の新クラブをエクステンションする！</a:t>
            </a:r>
            <a:endParaRPr kumimoji="1" lang="en-US" altLang="ja-JP" sz="36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3600" dirty="0">
                <a:solidFill>
                  <a:schemeClr val="tx1"/>
                </a:solidFill>
                <a:latin typeface="HGPGothicE" charset="-128"/>
                <a:ea typeface="HGPGothicE" charset="-128"/>
                <a:cs typeface="HGPGothicE" charset="-128"/>
              </a:rPr>
              <a:t>（京都部がサポートする）</a:t>
            </a:r>
          </a:p>
        </p:txBody>
      </p:sp>
    </p:spTree>
    <p:extLst>
      <p:ext uri="{BB962C8B-B14F-4D97-AF65-F5344CB8AC3E}">
        <p14:creationId xmlns:p14="http://schemas.microsoft.com/office/powerpoint/2010/main" val="920405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10000">
        <p15:prstTrans prst="curtains"/>
      </p:transition>
    </mc:Choice>
    <mc:Fallback xmlns="">
      <p:transition spd="slow" advTm="10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HGPGothicE" charset="-128"/>
                <a:ea typeface="HGPGothicE" charset="-128"/>
                <a:cs typeface="HGPGothicE" charset="-128"/>
              </a:rPr>
              <a:t>アクションプラン応用編　</a:t>
            </a:r>
            <a:r>
              <a:rPr kumimoji="1" lang="ja-JP" altLang="en-US" dirty="0">
                <a:solidFill>
                  <a:schemeClr val="tx1"/>
                </a:solidFill>
                <a:latin typeface="HGPGothicE" charset="-128"/>
                <a:ea typeface="HGPGothicE" charset="-128"/>
                <a:cs typeface="HGPGothicE" charset="-128"/>
              </a:rPr>
              <a:t>⑵</a:t>
            </a:r>
          </a:p>
        </p:txBody>
      </p:sp>
      <p:sp>
        <p:nvSpPr>
          <p:cNvPr id="3" name="コンテンツ プレースホルダー 2"/>
          <p:cNvSpPr>
            <a:spLocks noGrp="1"/>
          </p:cNvSpPr>
          <p:nvPr>
            <p:ph idx="1"/>
          </p:nvPr>
        </p:nvSpPr>
        <p:spPr>
          <a:xfrm>
            <a:off x="1371600" y="2286000"/>
            <a:ext cx="9601200" cy="4224528"/>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3600" dirty="0">
                <a:latin typeface="HGPGothicE" charset="-128"/>
                <a:ea typeface="HGPGothicE" charset="-128"/>
                <a:cs typeface="HGPGothicE" charset="-128"/>
              </a:rPr>
              <a:t>部内の各クラブの３０代</a:t>
            </a:r>
            <a:r>
              <a:rPr kumimoji="1" lang="en-US" altLang="ja-JP" sz="3600" dirty="0">
                <a:latin typeface="HGPGothicE" charset="-128"/>
                <a:ea typeface="HGPGothicE" charset="-128"/>
                <a:cs typeface="HGPGothicE" charset="-128"/>
              </a:rPr>
              <a:t>〜</a:t>
            </a:r>
            <a:r>
              <a:rPr kumimoji="1" lang="ja-JP" altLang="en-US" sz="3600" dirty="0">
                <a:latin typeface="HGPGothicE" charset="-128"/>
                <a:ea typeface="HGPGothicE" charset="-128"/>
                <a:cs typeface="HGPGothicE" charset="-128"/>
              </a:rPr>
              <a:t>５０代の若手メンバーが集まり・・・</a:t>
            </a:r>
            <a:endParaRPr kumimoji="1" lang="en-US" altLang="ja-JP" sz="36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36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5400" dirty="0">
                <a:solidFill>
                  <a:srgbClr val="FF0000"/>
                </a:solidFill>
                <a:latin typeface="HGPGothicE" charset="-128"/>
                <a:ea typeface="HGPGothicE" charset="-128"/>
                <a:cs typeface="HGPGothicE" charset="-128"/>
              </a:rPr>
              <a:t>年齢層の若いクラブをエクステンションする！</a:t>
            </a:r>
            <a:endParaRPr kumimoji="1" lang="en-US" altLang="ja-JP" sz="54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600" dirty="0">
                <a:solidFill>
                  <a:schemeClr val="tx1"/>
                </a:solidFill>
                <a:latin typeface="HGPGothicE" charset="-128"/>
                <a:ea typeface="HGPGothicE" charset="-128"/>
                <a:cs typeface="HGPGothicE" charset="-128"/>
              </a:rPr>
              <a:t>（部内全てのクラブでサポート）</a:t>
            </a:r>
            <a:endParaRPr kumimoji="1" lang="en-US" altLang="ja-JP" sz="3600" dirty="0">
              <a:solidFill>
                <a:schemeClr val="tx1"/>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36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3600" dirty="0">
              <a:latin typeface="HGPGothicE" charset="-128"/>
              <a:ea typeface="HGPGothicE" charset="-128"/>
              <a:cs typeface="HGPGothicE" charset="-128"/>
            </a:endParaRPr>
          </a:p>
        </p:txBody>
      </p:sp>
    </p:spTree>
    <p:extLst>
      <p:ext uri="{BB962C8B-B14F-4D97-AF65-F5344CB8AC3E}">
        <p14:creationId xmlns:p14="http://schemas.microsoft.com/office/powerpoint/2010/main" val="11270266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10000">
        <p15:prstTrans prst="curtains"/>
      </p:transition>
    </mc:Choice>
    <mc:Fallback xmlns="">
      <p:transition spd="slow" advTm="10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HGPGothicE" charset="-128"/>
                <a:ea typeface="HGPGothicE" charset="-128"/>
                <a:cs typeface="HGPGothicE" charset="-128"/>
              </a:rPr>
              <a:t>アクションプラン応用編　</a:t>
            </a:r>
            <a:r>
              <a:rPr lang="ja-JP" altLang="en-US" dirty="0">
                <a:solidFill>
                  <a:schemeClr val="tx1"/>
                </a:solidFill>
                <a:latin typeface="HGPGothicE" charset="-128"/>
                <a:ea typeface="HGPGothicE" charset="-128"/>
                <a:cs typeface="HGPGothicE" charset="-128"/>
              </a:rPr>
              <a:t>⑶</a:t>
            </a:r>
            <a:endParaRPr kumimoji="1" lang="ja-JP" altLang="en-US" dirty="0">
              <a:solidFill>
                <a:schemeClr val="tx1"/>
              </a:solidFill>
            </a:endParaRPr>
          </a:p>
        </p:txBody>
      </p:sp>
      <p:sp>
        <p:nvSpPr>
          <p:cNvPr id="3" name="コンテンツ プレースホルダー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3600" dirty="0">
                <a:latin typeface="HGPGothicE" charset="-128"/>
                <a:ea typeface="HGPGothicE" charset="-128"/>
                <a:cs typeface="HGPGothicE" charset="-128"/>
              </a:rPr>
              <a:t>部内のメネットが集まり・・・</a:t>
            </a:r>
            <a:endParaRPr kumimoji="1" lang="en-US" altLang="ja-JP" sz="36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36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5400" dirty="0">
                <a:solidFill>
                  <a:srgbClr val="FF0000"/>
                </a:solidFill>
                <a:latin typeface="HGPGothicE" charset="-128"/>
                <a:ea typeface="HGPGothicE" charset="-128"/>
                <a:cs typeface="HGPGothicE" charset="-128"/>
              </a:rPr>
              <a:t>メネットクラブを設立する！</a:t>
            </a:r>
            <a:endParaRPr kumimoji="1" lang="en-US" altLang="ja-JP" sz="54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36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3600" dirty="0">
                <a:latin typeface="HGPGothicE" charset="-128"/>
                <a:ea typeface="HGPGothicE" charset="-128"/>
                <a:cs typeface="HGPGothicE" charset="-128"/>
              </a:rPr>
              <a:t>（女性のネットワーク、横の繋がりは大きい）</a:t>
            </a:r>
          </a:p>
        </p:txBody>
      </p:sp>
    </p:spTree>
    <p:extLst>
      <p:ext uri="{BB962C8B-B14F-4D97-AF65-F5344CB8AC3E}">
        <p14:creationId xmlns:p14="http://schemas.microsoft.com/office/powerpoint/2010/main" val="8948727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9000">
        <p15:prstTrans prst="curtains"/>
      </p:transition>
    </mc:Choice>
    <mc:Fallback xmlns="">
      <p:transition spd="slow" advTm="9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HGPGothicE" charset="-128"/>
                <a:ea typeface="HGPGothicE" charset="-128"/>
                <a:cs typeface="HGPGothicE" charset="-128"/>
              </a:rPr>
              <a:t>まとめ</a:t>
            </a:r>
          </a:p>
        </p:txBody>
      </p:sp>
      <p:sp>
        <p:nvSpPr>
          <p:cNvPr id="3" name="コンテンツ プレースホルダー 2"/>
          <p:cNvSpPr>
            <a:spLocks noGrp="1"/>
          </p:cNvSpPr>
          <p:nvPr>
            <p:ph idx="1"/>
          </p:nvPr>
        </p:nvSpPr>
        <p:spPr>
          <a:xfrm>
            <a:off x="1371600" y="1950720"/>
            <a:ext cx="9601200" cy="4450080"/>
          </a:xfrm>
        </p:spPr>
        <p:txBody>
          <a:bodyPr>
            <a:normAutofit/>
          </a:bodyPr>
          <a:lstStyle/>
          <a:p>
            <a:r>
              <a:rPr kumimoji="1" lang="ja-JP" altLang="en-US" sz="2800" dirty="0">
                <a:latin typeface="HGPGothicE" charset="-128"/>
                <a:ea typeface="HGPGothicE" charset="-128"/>
                <a:cs typeface="HGPGothicE" charset="-128"/>
              </a:rPr>
              <a:t>発展するにも衰退するにも必ずその「要因」がある。</a:t>
            </a:r>
            <a:endParaRPr kumimoji="1" lang="en-US" altLang="ja-JP" sz="2800" dirty="0">
              <a:latin typeface="HGPGothicE" charset="-128"/>
              <a:ea typeface="HGPGothicE" charset="-128"/>
              <a:cs typeface="HGPGothicE" charset="-128"/>
            </a:endParaRPr>
          </a:p>
          <a:p>
            <a:r>
              <a:rPr lang="ja-JP" altLang="en-US" sz="2800" dirty="0">
                <a:latin typeface="HGPGothicE" charset="-128"/>
                <a:ea typeface="HGPGothicE" charset="-128"/>
                <a:cs typeface="HGPGothicE" charset="-128"/>
              </a:rPr>
              <a:t>ワイズメンズクラブは地域等</a:t>
            </a:r>
            <a:r>
              <a:rPr lang="ja-JP" altLang="en-US" sz="2800" dirty="0">
                <a:solidFill>
                  <a:schemeClr val="tx1"/>
                </a:solidFill>
                <a:latin typeface="HGPGothicE" charset="-128"/>
                <a:ea typeface="HGPGothicE" charset="-128"/>
                <a:cs typeface="HGPGothicE" charset="-128"/>
              </a:rPr>
              <a:t>において</a:t>
            </a:r>
            <a:r>
              <a:rPr lang="ja-JP" altLang="en-US" sz="2800" dirty="0">
                <a:latin typeface="HGPGothicE" charset="-128"/>
                <a:ea typeface="HGPGothicE" charset="-128"/>
                <a:cs typeface="HGPGothicE" charset="-128"/>
              </a:rPr>
              <a:t>多様化しているが、発展する要因は「共通」している「要因」と異なる「要因」がある。</a:t>
            </a:r>
            <a:endParaRPr lang="en-US" altLang="ja-JP" sz="2800" dirty="0">
              <a:latin typeface="HGPGothicE" charset="-128"/>
              <a:ea typeface="HGPGothicE" charset="-128"/>
              <a:cs typeface="HGPGothicE" charset="-128"/>
            </a:endParaRPr>
          </a:p>
          <a:p>
            <a:r>
              <a:rPr kumimoji="1" lang="ja-JP" altLang="en-US" sz="2800" dirty="0">
                <a:latin typeface="HGPGothicE" charset="-128"/>
                <a:ea typeface="HGPGothicE" charset="-128"/>
                <a:cs typeface="HGPGothicE" charset="-128"/>
              </a:rPr>
              <a:t>西日本区の</a:t>
            </a:r>
            <a:r>
              <a:rPr kumimoji="1" lang="ja-JP" altLang="en-US" sz="2800" dirty="0">
                <a:solidFill>
                  <a:schemeClr val="tx1"/>
                </a:solidFill>
                <a:latin typeface="HGPGothicE" charset="-128"/>
                <a:ea typeface="HGPGothicE" charset="-128"/>
                <a:cs typeface="HGPGothicE" charset="-128"/>
              </a:rPr>
              <a:t>人数</a:t>
            </a:r>
            <a:r>
              <a:rPr kumimoji="1" lang="ja-JP" altLang="en-US" sz="2800" dirty="0">
                <a:latin typeface="HGPGothicE" charset="-128"/>
                <a:ea typeface="HGPGothicE" charset="-128"/>
                <a:cs typeface="HGPGothicE" charset="-128"/>
              </a:rPr>
              <a:t>トップ３の部の発展要因は西日本区全てのクラブ発展に応用ができる。</a:t>
            </a:r>
            <a:endParaRPr kumimoji="1" lang="en-US" altLang="ja-JP" sz="2800" dirty="0">
              <a:latin typeface="HGPGothicE" charset="-128"/>
              <a:ea typeface="HGPGothicE" charset="-128"/>
              <a:cs typeface="HGPGothicE" charset="-128"/>
            </a:endParaRPr>
          </a:p>
          <a:p>
            <a:r>
              <a:rPr lang="ja-JP" altLang="en-US" sz="2800" dirty="0">
                <a:latin typeface="HGPGothicE" charset="-128"/>
                <a:ea typeface="HGPGothicE" charset="-128"/>
                <a:cs typeface="HGPGothicE" charset="-128"/>
              </a:rPr>
              <a:t>部、クラブの様々な状況に適合するアクションプランを参考にして、西日本区全ての各部、各クラブ、各メンバーが「今」できる「行動」を本気で起こせば、</a:t>
            </a:r>
            <a:r>
              <a:rPr lang="en-US" altLang="ja-JP" sz="2800" dirty="0">
                <a:latin typeface="HGPGothicE" charset="-128"/>
                <a:ea typeface="HGPGothicE" charset="-128"/>
                <a:cs typeface="HGPGothicE" charset="-128"/>
              </a:rPr>
              <a:t>2022</a:t>
            </a:r>
            <a:r>
              <a:rPr lang="ja-JP" altLang="en-US" sz="2800" dirty="0">
                <a:latin typeface="HGPGothicE" charset="-128"/>
                <a:ea typeface="HGPGothicE" charset="-128"/>
                <a:cs typeface="HGPGothicE" charset="-128"/>
              </a:rPr>
              <a:t>年に</a:t>
            </a:r>
            <a:r>
              <a:rPr lang="en-US" altLang="ja-JP" sz="2800" dirty="0">
                <a:latin typeface="HGPGothicE" charset="-128"/>
                <a:ea typeface="HGPGothicE" charset="-128"/>
                <a:cs typeface="HGPGothicE" charset="-128"/>
              </a:rPr>
              <a:t>2022</a:t>
            </a:r>
            <a:r>
              <a:rPr lang="ja-JP" altLang="en-US" sz="2800" dirty="0">
                <a:latin typeface="HGPGothicE" charset="-128"/>
                <a:ea typeface="HGPGothicE" charset="-128"/>
                <a:cs typeface="HGPGothicE" charset="-128"/>
              </a:rPr>
              <a:t>人は必ず達成できる！</a:t>
            </a:r>
            <a:endParaRPr lang="en-US" altLang="ja-JP" sz="2800" dirty="0">
              <a:latin typeface="HGPGothicE" charset="-128"/>
              <a:ea typeface="HGPGothicE" charset="-128"/>
              <a:cs typeface="HGPGothicE" charset="-128"/>
            </a:endParaRPr>
          </a:p>
          <a:p>
            <a:endParaRPr lang="en-US" altLang="ja-JP" sz="2800" dirty="0">
              <a:latin typeface="HGPGothicE" charset="-128"/>
              <a:ea typeface="HGPGothicE" charset="-128"/>
              <a:cs typeface="HGPGothicE" charset="-128"/>
            </a:endParaRPr>
          </a:p>
        </p:txBody>
      </p:sp>
    </p:spTree>
    <p:extLst>
      <p:ext uri="{BB962C8B-B14F-4D97-AF65-F5344CB8AC3E}">
        <p14:creationId xmlns:p14="http://schemas.microsoft.com/office/powerpoint/2010/main" val="1855417809"/>
      </p:ext>
    </p:extLst>
  </p:cSld>
  <p:clrMapOvr>
    <a:masterClrMapping/>
  </p:clrMapOvr>
  <mc:AlternateContent xmlns:mc="http://schemas.openxmlformats.org/markup-compatibility/2006" xmlns:p14="http://schemas.microsoft.com/office/powerpoint/2010/main">
    <mc:Choice Requires="p14">
      <p:transition spd="slow" p14:dur="2000" advTm="30000">
        <p14:prism isContent="1"/>
      </p:transition>
    </mc:Choice>
    <mc:Fallback xmlns="">
      <p:transition spd="slow" advTm="30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4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4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4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4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4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HGPGothicE" charset="-128"/>
                <a:ea typeface="HGPGothicE" charset="-128"/>
                <a:cs typeface="HGPGothicE" charset="-128"/>
              </a:rPr>
              <a:t>それぞれの「特性」を活かし</a:t>
            </a:r>
            <a:r>
              <a:rPr kumimoji="1" lang="ja-JP" altLang="en-US" dirty="0">
                <a:solidFill>
                  <a:schemeClr val="tx1"/>
                </a:solidFill>
                <a:latin typeface="HGPGothicE" charset="-128"/>
                <a:ea typeface="HGPGothicE" charset="-128"/>
                <a:cs typeface="HGPGothicE" charset="-128"/>
              </a:rPr>
              <a:t>、</a:t>
            </a:r>
            <a:r>
              <a:rPr kumimoji="1" lang="ja-JP" altLang="en-US" dirty="0">
                <a:latin typeface="HGPGothicE" charset="-128"/>
                <a:ea typeface="HGPGothicE" charset="-128"/>
                <a:cs typeface="HGPGothicE" charset="-128"/>
              </a:rPr>
              <a:t>「発展」した</a:t>
            </a:r>
            <a:r>
              <a:rPr kumimoji="1" lang="en-US" altLang="ja-JP" dirty="0">
                <a:latin typeface="HGPGothicE" charset="-128"/>
                <a:ea typeface="HGPGothicE" charset="-128"/>
                <a:cs typeface="HGPGothicE" charset="-128"/>
              </a:rPr>
              <a:t/>
            </a:r>
            <a:br>
              <a:rPr kumimoji="1" lang="en-US" altLang="ja-JP" dirty="0">
                <a:latin typeface="HGPGothicE" charset="-128"/>
                <a:ea typeface="HGPGothicE" charset="-128"/>
                <a:cs typeface="HGPGothicE" charset="-128"/>
              </a:rPr>
            </a:br>
            <a:r>
              <a:rPr lang="ja-JP" altLang="en-US" dirty="0">
                <a:latin typeface="HGPGothicE" charset="-128"/>
                <a:ea typeface="HGPGothicE" charset="-128"/>
                <a:cs typeface="HGPGothicE" charset="-128"/>
              </a:rPr>
              <a:t>京都部、九州部、六甲部</a:t>
            </a:r>
            <a:endParaRPr kumimoji="1" lang="ja-JP" altLang="en-US" dirty="0">
              <a:latin typeface="HGPGothicE" charset="-128"/>
              <a:ea typeface="HGPGothicE" charset="-128"/>
              <a:cs typeface="HGPGothicE" charset="-128"/>
            </a:endParaRPr>
          </a:p>
        </p:txBody>
      </p:sp>
      <p:sp>
        <p:nvSpPr>
          <p:cNvPr id="3" name="コンテンツ プレースホルダー 2"/>
          <p:cNvSpPr>
            <a:spLocks noGrp="1"/>
          </p:cNvSpPr>
          <p:nvPr>
            <p:ph idx="1"/>
          </p:nvPr>
        </p:nvSpPr>
        <p:spPr>
          <a:xfrm>
            <a:off x="1371600" y="2253343"/>
            <a:ext cx="10259568" cy="4201885"/>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3200" dirty="0">
                <a:latin typeface="HGPGothicE" charset="-128"/>
                <a:ea typeface="HGPGothicE" charset="-128"/>
                <a:cs typeface="HGPGothicE" charset="-128"/>
              </a:rPr>
              <a:t>西日本区９つの部の中で</a:t>
            </a:r>
            <a:r>
              <a:rPr kumimoji="1" lang="ja-JP" altLang="en-US" sz="3200" dirty="0">
                <a:solidFill>
                  <a:schemeClr val="tx1"/>
                </a:solidFill>
                <a:latin typeface="HGPGothicE" charset="-128"/>
                <a:ea typeface="HGPGothicE" charset="-128"/>
                <a:cs typeface="HGPGothicE" charset="-128"/>
              </a:rPr>
              <a:t>人数</a:t>
            </a:r>
            <a:r>
              <a:rPr kumimoji="1" lang="ja-JP" altLang="en-US" sz="3200" dirty="0">
                <a:latin typeface="HGPGothicE" charset="-128"/>
                <a:ea typeface="HGPGothicE" charset="-128"/>
                <a:cs typeface="HGPGothicE" charset="-128"/>
              </a:rPr>
              <a:t>トップ３は・・・</a:t>
            </a:r>
            <a:r>
              <a:rPr kumimoji="1" lang="ja-JP" altLang="en-US" sz="2400" dirty="0">
                <a:latin typeface="HGPGothicE" charset="-128"/>
                <a:ea typeface="HGPGothicE" charset="-128"/>
                <a:cs typeface="HGPGothicE" charset="-128"/>
              </a:rPr>
              <a:t>（</a:t>
            </a:r>
            <a:r>
              <a:rPr kumimoji="1" lang="en-US" altLang="ja-JP" sz="2400" dirty="0">
                <a:latin typeface="HGPGothicE" charset="-128"/>
                <a:ea typeface="HGPGothicE" charset="-128"/>
                <a:cs typeface="HGPGothicE" charset="-128"/>
              </a:rPr>
              <a:t>2019</a:t>
            </a:r>
            <a:r>
              <a:rPr kumimoji="1" lang="ja-JP" altLang="en-US" sz="2400" dirty="0">
                <a:latin typeface="HGPGothicE" charset="-128"/>
                <a:ea typeface="HGPGothicE" charset="-128"/>
                <a:cs typeface="HGPGothicE" charset="-128"/>
              </a:rPr>
              <a:t>年７月末現在）</a:t>
            </a:r>
            <a:endParaRPr lang="en-US" altLang="ja-JP" sz="24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4000" dirty="0">
                <a:latin typeface="HGPGothicE" charset="-128"/>
                <a:ea typeface="HGPGothicE" charset="-128"/>
                <a:cs typeface="HGPGothicE" charset="-128"/>
              </a:rPr>
              <a:t>１位　京都部（１８クラブ　５０４名）</a:t>
            </a:r>
            <a:endParaRPr kumimoji="1" lang="en-US" altLang="ja-JP" sz="40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4000" dirty="0">
                <a:latin typeface="HGPGothicE" charset="-128"/>
                <a:ea typeface="HGPGothicE" charset="-128"/>
                <a:cs typeface="HGPGothicE" charset="-128"/>
              </a:rPr>
              <a:t>２位　九州部（１６クラブ　２８３名）</a:t>
            </a:r>
            <a:endParaRPr lang="en-US" altLang="ja-JP" sz="40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4000" dirty="0">
                <a:latin typeface="HGPGothicE" charset="-128"/>
                <a:ea typeface="HGPGothicE" charset="-128"/>
                <a:cs typeface="HGPGothicE" charset="-128"/>
              </a:rPr>
              <a:t>３位　六甲部（　８クラブ　１３３名）</a:t>
            </a:r>
            <a:endParaRPr kumimoji="1" lang="en-US" altLang="ja-JP" sz="40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32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3200" dirty="0">
                <a:latin typeface="HGPGothicE" charset="-128"/>
                <a:ea typeface="HGPGothicE" charset="-128"/>
                <a:cs typeface="HGPGothicE" charset="-128"/>
              </a:rPr>
              <a:t>このトップ３の部の発展は</a:t>
            </a:r>
            <a:r>
              <a:rPr kumimoji="1" lang="ja-JP" altLang="en-US" sz="3200" dirty="0">
                <a:solidFill>
                  <a:srgbClr val="FF0000"/>
                </a:solidFill>
                <a:latin typeface="HGPGothicE" charset="-128"/>
                <a:ea typeface="HGPGothicE" charset="-128"/>
                <a:cs typeface="HGPGothicE" charset="-128"/>
              </a:rPr>
              <a:t>「共通」する部分と「特性」を活かして独自に発展した「要因」がある</a:t>
            </a:r>
            <a:endParaRPr kumimoji="1" lang="en-US" altLang="ja-JP" sz="32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3200" dirty="0">
              <a:solidFill>
                <a:srgbClr val="FF0000"/>
              </a:solidFill>
              <a:latin typeface="HGPGothicE" charset="-128"/>
              <a:ea typeface="HGPGothicE" charset="-128"/>
              <a:cs typeface="HGPGothicE" charset="-128"/>
            </a:endParaRPr>
          </a:p>
        </p:txBody>
      </p:sp>
    </p:spTree>
    <p:extLst>
      <p:ext uri="{BB962C8B-B14F-4D97-AF65-F5344CB8AC3E}">
        <p14:creationId xmlns:p14="http://schemas.microsoft.com/office/powerpoint/2010/main" val="723996147"/>
      </p:ext>
    </p:extLst>
  </p:cSld>
  <p:clrMapOvr>
    <a:masterClrMapping/>
  </p:clrMapOvr>
  <mc:AlternateContent xmlns:mc="http://schemas.openxmlformats.org/markup-compatibility/2006" xmlns:p14="http://schemas.microsoft.com/office/powerpoint/2010/main">
    <mc:Choice Requires="p14">
      <p:transition spd="slow" p14:dur="1600" advTm="12000">
        <p:blinds dir="vert"/>
      </p:transition>
    </mc:Choice>
    <mc:Fallback xmlns="">
      <p:transition spd="slow" advTm="12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3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17914" y="1513114"/>
            <a:ext cx="8458443" cy="2373566"/>
          </a:xfrm>
        </p:spPr>
        <p:txBody>
          <a:bodyPr/>
          <a:lstStyle/>
          <a:p>
            <a:r>
              <a:rPr kumimoji="1" lang="ja-JP" altLang="en-US" sz="5400" dirty="0">
                <a:latin typeface="HGPGothicE" charset="-128"/>
                <a:ea typeface="HGPGothicE" charset="-128"/>
                <a:cs typeface="HGPGothicE" charset="-128"/>
              </a:rPr>
              <a:t>西日本区</a:t>
            </a:r>
            <a:r>
              <a:rPr kumimoji="1" lang="en-US" altLang="ja-JP" sz="5400" dirty="0">
                <a:latin typeface="HGPGothicE" charset="-128"/>
                <a:ea typeface="HGPGothicE" charset="-128"/>
                <a:cs typeface="HGPGothicE" charset="-128"/>
              </a:rPr>
              <a:t/>
            </a:r>
            <a:br>
              <a:rPr kumimoji="1" lang="en-US" altLang="ja-JP" sz="5400" dirty="0">
                <a:latin typeface="HGPGothicE" charset="-128"/>
                <a:ea typeface="HGPGothicE" charset="-128"/>
                <a:cs typeface="HGPGothicE" charset="-128"/>
              </a:rPr>
            </a:br>
            <a:r>
              <a:rPr kumimoji="1" lang="ja-JP" altLang="en-US" sz="5400" dirty="0">
                <a:latin typeface="HGPGothicE" charset="-128"/>
                <a:ea typeface="HGPGothicE" charset="-128"/>
                <a:cs typeface="HGPGothicE" charset="-128"/>
              </a:rPr>
              <a:t>「発展アクションプラン」</a:t>
            </a:r>
          </a:p>
        </p:txBody>
      </p:sp>
      <p:sp>
        <p:nvSpPr>
          <p:cNvPr id="3" name="サブタイトル 2"/>
          <p:cNvSpPr>
            <a:spLocks noGrp="1"/>
          </p:cNvSpPr>
          <p:nvPr>
            <p:ph type="subTitle" idx="1"/>
          </p:nvPr>
        </p:nvSpPr>
        <p:spPr/>
        <p:txBody>
          <a:bodyPr>
            <a:normAutofit/>
          </a:bodyPr>
          <a:lstStyle/>
          <a:p>
            <a:r>
              <a:rPr lang="en-US" altLang="ja-JP" dirty="0">
                <a:latin typeface="HGPGothicE" charset="-128"/>
                <a:ea typeface="HGPGothicE" charset="-128"/>
                <a:cs typeface="HGPGothicE" charset="-128"/>
              </a:rPr>
              <a:t>〜</a:t>
            </a:r>
            <a:r>
              <a:rPr lang="ja-JP" altLang="en-US" dirty="0">
                <a:latin typeface="HGPGothicE" charset="-128"/>
                <a:ea typeface="HGPGothicE" charset="-128"/>
                <a:cs typeface="HGPGothicE" charset="-128"/>
              </a:rPr>
              <a:t>２０２２年　２０２２人を目指して</a:t>
            </a:r>
            <a:r>
              <a:rPr lang="en-US" altLang="ja-JP" dirty="0">
                <a:latin typeface="HGPGothicE" charset="-128"/>
                <a:ea typeface="HGPGothicE" charset="-128"/>
                <a:cs typeface="HGPGothicE" charset="-128"/>
              </a:rPr>
              <a:t>〜</a:t>
            </a:r>
          </a:p>
          <a:p>
            <a:r>
              <a:rPr kumimoji="1" lang="en-US" altLang="ja-JP" sz="1600" dirty="0">
                <a:latin typeface="HGPGothicE" charset="-128"/>
                <a:ea typeface="HGPGothicE" charset="-128"/>
                <a:cs typeface="HGPGothicE" charset="-128"/>
              </a:rPr>
              <a:t>2019-2020EMC</a:t>
            </a:r>
            <a:r>
              <a:rPr kumimoji="1" lang="ja-JP" altLang="en-US" sz="1600" dirty="0">
                <a:latin typeface="HGPGothicE" charset="-128"/>
                <a:ea typeface="HGPGothicE" charset="-128"/>
                <a:cs typeface="HGPGothicE" charset="-128"/>
              </a:rPr>
              <a:t>事業主任　牧野篤文</a:t>
            </a:r>
          </a:p>
        </p:txBody>
      </p:sp>
    </p:spTree>
    <p:extLst>
      <p:ext uri="{BB962C8B-B14F-4D97-AF65-F5344CB8AC3E}">
        <p14:creationId xmlns:p14="http://schemas.microsoft.com/office/powerpoint/2010/main" val="38819983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HGPGothicE" charset="-128"/>
                <a:ea typeface="HGPGothicE" charset="-128"/>
                <a:cs typeface="HGPGothicE" charset="-128"/>
              </a:rPr>
              <a:t>クラブ「発展」の共通部分</a:t>
            </a:r>
            <a:r>
              <a:rPr kumimoji="1" lang="ja-JP" altLang="en-US" dirty="0">
                <a:solidFill>
                  <a:srgbClr val="0070C0"/>
                </a:solidFill>
                <a:latin typeface="HGPGothicE" charset="-128"/>
                <a:ea typeface="HGPGothicE" charset="-128"/>
                <a:cs typeface="HGPGothicE" charset="-128"/>
              </a:rPr>
              <a:t>　</a:t>
            </a:r>
            <a:r>
              <a:rPr kumimoji="1" lang="en-US" altLang="ja-JP" dirty="0">
                <a:solidFill>
                  <a:schemeClr val="tx1"/>
                </a:solidFill>
                <a:latin typeface="HGPGothicE" charset="-128"/>
                <a:ea typeface="HGPGothicE" charset="-128"/>
                <a:cs typeface="HGPGothicE" charset="-128"/>
              </a:rPr>
              <a:t>⑴</a:t>
            </a:r>
            <a:r>
              <a:rPr kumimoji="1" lang="en-US" altLang="ja-JP" dirty="0">
                <a:latin typeface="HGPGothicE" charset="-128"/>
                <a:ea typeface="HGPGothicE" charset="-128"/>
                <a:cs typeface="HGPGothicE" charset="-128"/>
              </a:rPr>
              <a:t/>
            </a:r>
            <a:br>
              <a:rPr kumimoji="1" lang="en-US" altLang="ja-JP" dirty="0">
                <a:latin typeface="HGPGothicE" charset="-128"/>
                <a:ea typeface="HGPGothicE" charset="-128"/>
                <a:cs typeface="HGPGothicE" charset="-128"/>
              </a:rPr>
            </a:br>
            <a:r>
              <a:rPr lang="ja-JP" altLang="en-US" dirty="0">
                <a:latin typeface="HGPGothicE" charset="-128"/>
                <a:ea typeface="HGPGothicE" charset="-128"/>
                <a:cs typeface="HGPGothicE" charset="-128"/>
              </a:rPr>
              <a:t>規律ある例会</a:t>
            </a:r>
            <a:endParaRPr kumimoji="1" lang="ja-JP" altLang="en-US" dirty="0">
              <a:latin typeface="HGPGothicE" charset="-128"/>
              <a:ea typeface="HGPGothicE" charset="-128"/>
              <a:cs typeface="HGPGothicE" charset="-128"/>
            </a:endParaRPr>
          </a:p>
        </p:txBody>
      </p:sp>
      <p:sp>
        <p:nvSpPr>
          <p:cNvPr id="3" name="コンテンツ プレースホルダー 2"/>
          <p:cNvSpPr>
            <a:spLocks noGrp="1"/>
          </p:cNvSpPr>
          <p:nvPr>
            <p:ph idx="1"/>
          </p:nvPr>
        </p:nvSpPr>
        <p:spPr>
          <a:xfrm>
            <a:off x="1371600" y="2285999"/>
            <a:ext cx="9601200" cy="4419601"/>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クラブ活動の基本は</a:t>
            </a:r>
            <a:r>
              <a:rPr kumimoji="1" lang="ja-JP" altLang="en-US" sz="2800" dirty="0">
                <a:solidFill>
                  <a:srgbClr val="FF0000"/>
                </a:solidFill>
                <a:latin typeface="HGPGothicE" charset="-128"/>
                <a:ea typeface="HGPGothicE" charset="-128"/>
                <a:cs typeface="HGPGothicE" charset="-128"/>
              </a:rPr>
              <a:t>「例会」</a:t>
            </a:r>
            <a:r>
              <a:rPr kumimoji="1" lang="ja-JP" altLang="en-US" sz="2800" dirty="0">
                <a:latin typeface="HGPGothicE" charset="-128"/>
                <a:ea typeface="HGPGothicE" charset="-128"/>
                <a:cs typeface="HGPGothicE" charset="-128"/>
              </a:rPr>
              <a:t>である。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例会の会場がホテル、</a:t>
            </a:r>
            <a:r>
              <a:rPr lang="en-US" altLang="ja-JP" sz="2800" dirty="0">
                <a:latin typeface="HGPGothicE" charset="-128"/>
                <a:ea typeface="HGPGothicE" charset="-128"/>
                <a:cs typeface="HGPGothicE" charset="-128"/>
              </a:rPr>
              <a:t>YMCA</a:t>
            </a:r>
            <a:r>
              <a:rPr lang="ja-JP" altLang="en-US" sz="2800" dirty="0">
                <a:latin typeface="HGPGothicE" charset="-128"/>
                <a:ea typeface="HGPGothicE" charset="-128"/>
                <a:cs typeface="HGPGothicE" charset="-128"/>
              </a:rPr>
              <a:t>　、教会、公民館など部やクラブにより、異なるが、全てにおいて</a:t>
            </a:r>
            <a:r>
              <a:rPr lang="ja-JP" altLang="en-US" sz="2800" dirty="0">
                <a:solidFill>
                  <a:srgbClr val="FF0000"/>
                </a:solidFill>
                <a:latin typeface="HGPGothicE" charset="-128"/>
                <a:ea typeface="HGPGothicE" charset="-128"/>
                <a:cs typeface="HGPGothicE" charset="-128"/>
              </a:rPr>
              <a:t>規律ある「例会」</a:t>
            </a:r>
            <a:r>
              <a:rPr lang="ja-JP" altLang="en-US" sz="2800" dirty="0">
                <a:latin typeface="HGPGothicE" charset="-128"/>
                <a:ea typeface="HGPGothicE" charset="-128"/>
                <a:cs typeface="HGPGothicE" charset="-128"/>
              </a:rPr>
              <a:t>の開催が必要不可欠である。</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en-US" altLang="ja-JP" sz="2800" dirty="0">
                <a:latin typeface="HGPGothicE" charset="-128"/>
                <a:ea typeface="HGPGothicE" charset="-128"/>
                <a:cs typeface="HGPGothicE" charset="-128"/>
              </a:rPr>
              <a:t>1.</a:t>
            </a:r>
            <a:r>
              <a:rPr lang="ja-JP" altLang="en-US" sz="2800" dirty="0">
                <a:latin typeface="HGPGothicE" charset="-128"/>
                <a:ea typeface="HGPGothicE" charset="-128"/>
                <a:cs typeface="HGPGothicE" charset="-128"/>
              </a:rPr>
              <a:t>時間厳守</a:t>
            </a:r>
            <a:r>
              <a:rPr lang="en-US" altLang="ja-JP" sz="2800" dirty="0">
                <a:latin typeface="HGPGothicE" charset="-128"/>
                <a:ea typeface="HGPGothicE" charset="-128"/>
                <a:cs typeface="HGPGothicE" charset="-128"/>
              </a:rPr>
              <a:t>(</a:t>
            </a:r>
            <a:r>
              <a:rPr lang="ja-JP" altLang="en-US" sz="2800" dirty="0">
                <a:latin typeface="HGPGothicE" charset="-128"/>
                <a:ea typeface="HGPGothicE" charset="-128"/>
                <a:cs typeface="HGPGothicE" charset="-128"/>
              </a:rPr>
              <a:t>定刻に点鐘で始まり、定刻に点鐘で終わる）</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en-US" altLang="ja-JP" sz="2800" dirty="0">
                <a:latin typeface="HGPGothicE" charset="-128"/>
                <a:ea typeface="HGPGothicE" charset="-128"/>
                <a:cs typeface="HGPGothicE" charset="-128"/>
              </a:rPr>
              <a:t>2.</a:t>
            </a:r>
            <a:r>
              <a:rPr lang="ja-JP" altLang="en-US" sz="2800" dirty="0">
                <a:latin typeface="HGPGothicE" charset="-128"/>
                <a:ea typeface="HGPGothicE" charset="-128"/>
                <a:cs typeface="HGPGothicE" charset="-128"/>
              </a:rPr>
              <a:t>必要備品（点鐘、万国旗、バナー、ランチョン、ゲスト名札等）</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en-US" altLang="ja-JP" sz="2800" dirty="0">
                <a:latin typeface="HGPGothicE" charset="-128"/>
                <a:ea typeface="HGPGothicE" charset="-128"/>
                <a:cs typeface="HGPGothicE" charset="-128"/>
              </a:rPr>
              <a:t>3.</a:t>
            </a:r>
            <a:r>
              <a:rPr lang="ja-JP" altLang="en-US" sz="2800" dirty="0">
                <a:latin typeface="HGPGothicE" charset="-128"/>
                <a:ea typeface="HGPGothicE" charset="-128"/>
                <a:cs typeface="HGPGothicE" charset="-128"/>
              </a:rPr>
              <a:t>充実したプログラム（ドライバー委員会を中心とした緻密な準　　　</a:t>
            </a:r>
            <a:r>
              <a:rPr lang="ja-JP" altLang="en-US" sz="2800">
                <a:latin typeface="HGPGothicE" charset="-128"/>
                <a:ea typeface="HGPGothicE" charset="-128"/>
                <a:cs typeface="HGPGothicE" charset="-128"/>
              </a:rPr>
              <a:t>備と進行</a:t>
            </a:r>
            <a:r>
              <a:rPr lang="ja-JP" altLang="en-US" sz="2800" dirty="0">
                <a:latin typeface="HGPGothicE" charset="-128"/>
                <a:ea typeface="HGPGothicE" charset="-128"/>
                <a:cs typeface="HGPGothicE" charset="-128"/>
              </a:rPr>
              <a:t>）</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各クラブにおいて、自クラブの例会を再度確認する！</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32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3200" dirty="0">
              <a:latin typeface="HGPGothicE" charset="-128"/>
              <a:ea typeface="HGPGothicE" charset="-128"/>
              <a:cs typeface="HGPGothicE" charset="-128"/>
            </a:endParaRPr>
          </a:p>
        </p:txBody>
      </p:sp>
    </p:spTree>
    <p:extLst>
      <p:ext uri="{BB962C8B-B14F-4D97-AF65-F5344CB8AC3E}">
        <p14:creationId xmlns:p14="http://schemas.microsoft.com/office/powerpoint/2010/main" val="1237178783"/>
      </p:ext>
    </p:extLst>
  </p:cSld>
  <p:clrMapOvr>
    <a:masterClrMapping/>
  </p:clrMapOvr>
  <mc:AlternateContent xmlns:mc="http://schemas.openxmlformats.org/markup-compatibility/2006" xmlns:p14="http://schemas.microsoft.com/office/powerpoint/2010/main">
    <mc:Choice Requires="p14">
      <p:transition spd="slow" p14:dur="1600" advTm="16000">
        <p:blinds dir="vert"/>
      </p:transition>
    </mc:Choice>
    <mc:Fallback xmlns="">
      <p:transition spd="slow" advTm="16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4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4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3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3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HGPGothicE" charset="-128"/>
                <a:ea typeface="HGPGothicE" charset="-128"/>
                <a:cs typeface="HGPGothicE" charset="-128"/>
              </a:rPr>
              <a:t>クラブ「発展」の共通部分　</a:t>
            </a:r>
            <a:r>
              <a:rPr kumimoji="1" lang="en-US" altLang="ja-JP" dirty="0">
                <a:solidFill>
                  <a:schemeClr val="tx1"/>
                </a:solidFill>
                <a:latin typeface="HGPGothicE" charset="-128"/>
                <a:ea typeface="HGPGothicE" charset="-128"/>
                <a:cs typeface="HGPGothicE" charset="-128"/>
              </a:rPr>
              <a:t>⑵</a:t>
            </a:r>
            <a:r>
              <a:rPr kumimoji="1" lang="en-US" altLang="ja-JP" dirty="0">
                <a:latin typeface="HGPGothicE" charset="-128"/>
                <a:ea typeface="HGPGothicE" charset="-128"/>
                <a:cs typeface="HGPGothicE" charset="-128"/>
              </a:rPr>
              <a:t/>
            </a:r>
            <a:br>
              <a:rPr kumimoji="1" lang="en-US" altLang="ja-JP" dirty="0">
                <a:latin typeface="HGPGothicE" charset="-128"/>
                <a:ea typeface="HGPGothicE" charset="-128"/>
                <a:cs typeface="HGPGothicE" charset="-128"/>
              </a:rPr>
            </a:br>
            <a:r>
              <a:rPr kumimoji="1" lang="ja-JP" altLang="en-US" dirty="0">
                <a:latin typeface="HGPGothicE" charset="-128"/>
                <a:ea typeface="HGPGothicE" charset="-128"/>
                <a:cs typeface="HGPGothicE" charset="-128"/>
              </a:rPr>
              <a:t>オリエンテーションのあり方</a:t>
            </a:r>
          </a:p>
        </p:txBody>
      </p:sp>
      <p:sp>
        <p:nvSpPr>
          <p:cNvPr id="3" name="コンテンツ プレースホルダー 2"/>
          <p:cNvSpPr>
            <a:spLocks noGrp="1"/>
          </p:cNvSpPr>
          <p:nvPr>
            <p:ph idx="1"/>
          </p:nvPr>
        </p:nvSpPr>
        <p:spPr>
          <a:xfrm>
            <a:off x="990600" y="2285999"/>
            <a:ext cx="10896599" cy="4441372"/>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新入会員に対しての</a:t>
            </a:r>
            <a:r>
              <a:rPr kumimoji="1" lang="ja-JP" altLang="en-US" sz="2800" dirty="0">
                <a:solidFill>
                  <a:srgbClr val="FF0000"/>
                </a:solidFill>
                <a:latin typeface="HGPGothicE" charset="-128"/>
                <a:ea typeface="HGPGothicE" charset="-128"/>
                <a:cs typeface="HGPGothicE" charset="-128"/>
              </a:rPr>
              <a:t>オリエンテーションは重要</a:t>
            </a:r>
            <a:r>
              <a:rPr kumimoji="1" lang="ja-JP" altLang="en-US" sz="2800" dirty="0">
                <a:latin typeface="HGPGothicE" charset="-128"/>
                <a:ea typeface="HGPGothicE" charset="-128"/>
                <a:cs typeface="HGPGothicE" charset="-128"/>
              </a:rPr>
              <a:t>である。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オリエンテーションにて、</a:t>
            </a:r>
            <a:r>
              <a:rPr lang="en-US" altLang="ja-JP" sz="2800" dirty="0">
                <a:latin typeface="HGPGothicE" charset="-128"/>
                <a:ea typeface="HGPGothicE" charset="-128"/>
                <a:cs typeface="HGPGothicE" charset="-128"/>
              </a:rPr>
              <a:t>YMCA </a:t>
            </a:r>
            <a:r>
              <a:rPr lang="ja-JP" altLang="en-US" sz="2800" dirty="0">
                <a:latin typeface="HGPGothicE" charset="-128"/>
                <a:ea typeface="HGPGothicE" charset="-128"/>
                <a:cs typeface="HGPGothicE" charset="-128"/>
              </a:rPr>
              <a:t>の歴史や活動内容、ワイズメンズクラブの歴史と活動内容や組織、自クラブの歴史や活動内容、規律やルール、会費などの必要事項の説明をしっかりと行う。</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2800" dirty="0">
              <a:latin typeface="HGPGothicE" charset="-128"/>
              <a:ea typeface="HGPGothicE" charset="-128"/>
              <a:cs typeface="HGPGothicE"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6822" y="4615959"/>
            <a:ext cx="2471351" cy="166127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2950" y="4615959"/>
            <a:ext cx="2528687" cy="1661273"/>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06415" y="4615959"/>
            <a:ext cx="2426954" cy="1661273"/>
          </a:xfrm>
          <a:prstGeom prst="rect">
            <a:avLst/>
          </a:prstGeom>
        </p:spPr>
      </p:pic>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68147" y="4615959"/>
            <a:ext cx="2507840" cy="1704797"/>
          </a:xfrm>
          <a:prstGeom prst="rect">
            <a:avLst/>
          </a:prstGeom>
        </p:spPr>
      </p:pic>
      <p:sp>
        <p:nvSpPr>
          <p:cNvPr id="9" name="テキスト ボックス 8"/>
          <p:cNvSpPr txBox="1"/>
          <p:nvPr/>
        </p:nvSpPr>
        <p:spPr>
          <a:xfrm>
            <a:off x="3608173" y="6466114"/>
            <a:ext cx="5659974" cy="369332"/>
          </a:xfrm>
          <a:prstGeom prst="rect">
            <a:avLst/>
          </a:prstGeom>
          <a:noFill/>
        </p:spPr>
        <p:txBody>
          <a:bodyPr wrap="square" rtlCol="0">
            <a:spAutoFit/>
          </a:bodyPr>
          <a:lstStyle/>
          <a:p>
            <a:endParaRPr kumimoji="1" lang="ja-JP" altLang="en-US" dirty="0"/>
          </a:p>
        </p:txBody>
      </p:sp>
      <p:sp>
        <p:nvSpPr>
          <p:cNvPr id="11" name="テキスト ボックス 10"/>
          <p:cNvSpPr txBox="1"/>
          <p:nvPr/>
        </p:nvSpPr>
        <p:spPr>
          <a:xfrm>
            <a:off x="4082143" y="4165821"/>
            <a:ext cx="5186004" cy="369332"/>
          </a:xfrm>
          <a:prstGeom prst="rect">
            <a:avLst/>
          </a:prstGeom>
          <a:noFill/>
        </p:spPr>
        <p:txBody>
          <a:bodyPr wrap="square" rtlCol="0">
            <a:spAutoFit/>
          </a:bodyPr>
          <a:lstStyle/>
          <a:p>
            <a:r>
              <a:rPr kumimoji="1" lang="ja-JP" altLang="en-US" dirty="0">
                <a:solidFill>
                  <a:srgbClr val="FF0000"/>
                </a:solidFill>
                <a:latin typeface="HGPGothicE" charset="-128"/>
                <a:ea typeface="HGPGothicE" charset="-128"/>
                <a:cs typeface="HGPGothicE" charset="-128"/>
              </a:rPr>
              <a:t>オリエンテーションの様子（京都トップスクラブ）</a:t>
            </a:r>
          </a:p>
        </p:txBody>
      </p:sp>
    </p:spTree>
    <p:extLst>
      <p:ext uri="{BB962C8B-B14F-4D97-AF65-F5344CB8AC3E}">
        <p14:creationId xmlns:p14="http://schemas.microsoft.com/office/powerpoint/2010/main" val="1933459263"/>
      </p:ext>
    </p:extLst>
  </p:cSld>
  <p:clrMapOvr>
    <a:masterClrMapping/>
  </p:clrMapOvr>
  <mc:AlternateContent xmlns:mc="http://schemas.openxmlformats.org/markup-compatibility/2006" xmlns:p14="http://schemas.microsoft.com/office/powerpoint/2010/main">
    <mc:Choice Requires="p14">
      <p:transition spd="slow" p14:dur="1600" advTm="16000">
        <p:blinds dir="vert"/>
      </p:transition>
    </mc:Choice>
    <mc:Fallback xmlns="">
      <p:transition spd="slow" advTm="16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4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4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2000" fill="hold"/>
                                        <p:tgtEl>
                                          <p:spTgt spid="5"/>
                                        </p:tgtEl>
                                        <p:attrNameLst>
                                          <p:attrName>ppt_x</p:attrName>
                                        </p:attrNameLst>
                                      </p:cBhvr>
                                      <p:tavLst>
                                        <p:tav tm="0">
                                          <p:val>
                                            <p:strVal val="#ppt_x"/>
                                          </p:val>
                                        </p:tav>
                                        <p:tav tm="100000">
                                          <p:val>
                                            <p:strVal val="#ppt_x"/>
                                          </p:val>
                                        </p:tav>
                                      </p:tavLst>
                                    </p:anim>
                                    <p:anim calcmode="lin" valueType="num">
                                      <p:cBhvr additive="base">
                                        <p:cTn id="26"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2000" fill="hold"/>
                                        <p:tgtEl>
                                          <p:spTgt spid="6"/>
                                        </p:tgtEl>
                                        <p:attrNameLst>
                                          <p:attrName>ppt_x</p:attrName>
                                        </p:attrNameLst>
                                      </p:cBhvr>
                                      <p:tavLst>
                                        <p:tav tm="0">
                                          <p:val>
                                            <p:strVal val="#ppt_x"/>
                                          </p:val>
                                        </p:tav>
                                        <p:tav tm="100000">
                                          <p:val>
                                            <p:strVal val="#ppt_x"/>
                                          </p:val>
                                        </p:tav>
                                      </p:tavLst>
                                    </p:anim>
                                    <p:anim calcmode="lin" valueType="num">
                                      <p:cBhvr additive="base">
                                        <p:cTn id="32" dur="2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2000" fill="hold"/>
                                        <p:tgtEl>
                                          <p:spTgt spid="7"/>
                                        </p:tgtEl>
                                        <p:attrNameLst>
                                          <p:attrName>ppt_x</p:attrName>
                                        </p:attrNameLst>
                                      </p:cBhvr>
                                      <p:tavLst>
                                        <p:tav tm="0">
                                          <p:val>
                                            <p:strVal val="#ppt_x"/>
                                          </p:val>
                                        </p:tav>
                                        <p:tav tm="100000">
                                          <p:val>
                                            <p:strVal val="#ppt_x"/>
                                          </p:val>
                                        </p:tav>
                                      </p:tavLst>
                                    </p:anim>
                                    <p:anim calcmode="lin" valueType="num">
                                      <p:cBhvr additive="base">
                                        <p:cTn id="38" dur="2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2000" fill="hold"/>
                                        <p:tgtEl>
                                          <p:spTgt spid="8"/>
                                        </p:tgtEl>
                                        <p:attrNameLst>
                                          <p:attrName>ppt_x</p:attrName>
                                        </p:attrNameLst>
                                      </p:cBhvr>
                                      <p:tavLst>
                                        <p:tav tm="0">
                                          <p:val>
                                            <p:strVal val="#ppt_x"/>
                                          </p:val>
                                        </p:tav>
                                        <p:tav tm="100000">
                                          <p:val>
                                            <p:strVal val="#ppt_x"/>
                                          </p:val>
                                        </p:tav>
                                      </p:tavLst>
                                    </p:anim>
                                    <p:anim calcmode="lin" valueType="num">
                                      <p:cBhvr additive="base">
                                        <p:cTn id="44" dur="2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HGPGothicE" charset="-128"/>
                <a:ea typeface="HGPGothicE" charset="-128"/>
                <a:cs typeface="HGPGothicE" charset="-128"/>
              </a:rPr>
              <a:t>クラブ「発展」の共通部分　</a:t>
            </a:r>
            <a:r>
              <a:rPr kumimoji="1" lang="en-US" altLang="ja-JP" dirty="0">
                <a:solidFill>
                  <a:schemeClr val="tx1"/>
                </a:solidFill>
                <a:latin typeface="HGPGothicE" charset="-128"/>
                <a:ea typeface="HGPGothicE" charset="-128"/>
                <a:cs typeface="HGPGothicE" charset="-128"/>
              </a:rPr>
              <a:t>⑶</a:t>
            </a:r>
            <a:r>
              <a:rPr kumimoji="1" lang="en-US" altLang="ja-JP" dirty="0">
                <a:latin typeface="HGPGothicE" charset="-128"/>
                <a:ea typeface="HGPGothicE" charset="-128"/>
                <a:cs typeface="HGPGothicE" charset="-128"/>
              </a:rPr>
              <a:t/>
            </a:r>
            <a:br>
              <a:rPr kumimoji="1" lang="en-US" altLang="ja-JP" dirty="0">
                <a:latin typeface="HGPGothicE" charset="-128"/>
                <a:ea typeface="HGPGothicE" charset="-128"/>
                <a:cs typeface="HGPGothicE" charset="-128"/>
              </a:rPr>
            </a:br>
            <a:r>
              <a:rPr kumimoji="1" lang="ja-JP" altLang="en-US" dirty="0">
                <a:latin typeface="HGPGothicE" charset="-128"/>
                <a:ea typeface="HGPGothicE" charset="-128"/>
                <a:cs typeface="HGPGothicE" charset="-128"/>
              </a:rPr>
              <a:t>「</a:t>
            </a:r>
            <a:r>
              <a:rPr lang="ja-JP" altLang="en-US" dirty="0">
                <a:latin typeface="HGPGothicE" charset="-128"/>
                <a:ea typeface="HGPGothicE" charset="-128"/>
                <a:cs typeface="HGPGothicE" charset="-128"/>
              </a:rPr>
              <a:t>意識改革」</a:t>
            </a:r>
            <a:endParaRPr kumimoji="1" lang="ja-JP" altLang="en-US" dirty="0">
              <a:latin typeface="HGPGothicE" charset="-128"/>
              <a:ea typeface="HGPGothicE" charset="-128"/>
              <a:cs typeface="HGPGothicE" charset="-128"/>
            </a:endParaRPr>
          </a:p>
        </p:txBody>
      </p:sp>
      <p:sp>
        <p:nvSpPr>
          <p:cNvPr id="3" name="コンテンツ プレースホルダー 2"/>
          <p:cNvSpPr>
            <a:spLocks noGrp="1"/>
          </p:cNvSpPr>
          <p:nvPr>
            <p:ph idx="1"/>
          </p:nvPr>
        </p:nvSpPr>
        <p:spPr>
          <a:xfrm>
            <a:off x="1371600" y="2307770"/>
            <a:ext cx="9601200" cy="4136573"/>
          </a:xfrm>
        </p:spPr>
        <p:txBody>
          <a:bodyPr>
            <a:normAutofit fontScale="92500"/>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ワイズメンズクラブにおいて、最も大切なのは・・・</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4000" dirty="0">
                <a:solidFill>
                  <a:srgbClr val="FF0000"/>
                </a:solidFill>
                <a:latin typeface="HGPGothicE" charset="-128"/>
                <a:ea typeface="HGPGothicE" charset="-128"/>
                <a:cs typeface="HGPGothicE" charset="-128"/>
              </a:rPr>
              <a:t>「今、所属しているメンバー一人ひとりである」</a:t>
            </a:r>
            <a:endParaRPr lang="en-US" altLang="ja-JP" sz="28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何故ならば、クラブが存続できているのは、</a:t>
            </a:r>
            <a:r>
              <a:rPr kumimoji="1" lang="ja-JP" altLang="en-US" sz="2800" dirty="0">
                <a:solidFill>
                  <a:srgbClr val="FF0000"/>
                </a:solidFill>
                <a:latin typeface="HGPGothicE" charset="-128"/>
                <a:ea typeface="HGPGothicE" charset="-128"/>
                <a:cs typeface="HGPGothicE" charset="-128"/>
              </a:rPr>
              <a:t>メンバー</a:t>
            </a:r>
            <a:r>
              <a:rPr lang="ja-JP" altLang="en-US" sz="2800" dirty="0">
                <a:solidFill>
                  <a:srgbClr val="FF0000"/>
                </a:solidFill>
                <a:latin typeface="HGPGothicE" charset="-128"/>
                <a:ea typeface="HGPGothicE" charset="-128"/>
                <a:cs typeface="HGPGothicE" charset="-128"/>
              </a:rPr>
              <a:t>一人ひとり</a:t>
            </a:r>
            <a:r>
              <a:rPr kumimoji="1" lang="ja-JP" altLang="en-US" sz="2800" dirty="0">
                <a:solidFill>
                  <a:srgbClr val="FF0000"/>
                </a:solidFill>
                <a:latin typeface="HGPGothicE" charset="-128"/>
                <a:ea typeface="HGPGothicE" charset="-128"/>
                <a:cs typeface="HGPGothicE" charset="-128"/>
              </a:rPr>
              <a:t>の尊い時間とお金の投資</a:t>
            </a:r>
            <a:r>
              <a:rPr kumimoji="1" lang="ja-JP" altLang="en-US" sz="2800" dirty="0">
                <a:latin typeface="HGPGothicE" charset="-128"/>
                <a:ea typeface="HGPGothicE" charset="-128"/>
                <a:cs typeface="HGPGothicE" charset="-128"/>
              </a:rPr>
              <a:t>によって成り立っている！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4000" dirty="0">
                <a:latin typeface="HGPGothicE" charset="-128"/>
                <a:ea typeface="HGPGothicE" charset="-128"/>
                <a:cs typeface="HGPGothicE" charset="-128"/>
              </a:rPr>
              <a:t>　　　</a:t>
            </a:r>
            <a:r>
              <a:rPr lang="ja-JP" altLang="en-US" sz="4800" dirty="0">
                <a:solidFill>
                  <a:srgbClr val="FF0000"/>
                </a:solidFill>
                <a:latin typeface="HGPGothicE" charset="-128"/>
                <a:ea typeface="HGPGothicE" charset="-128"/>
                <a:cs typeface="HGPGothicE" charset="-128"/>
              </a:rPr>
              <a:t>この認識と意識改革が必要</a:t>
            </a:r>
            <a:endParaRPr lang="en-US" altLang="ja-JP" sz="48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2800" dirty="0">
              <a:latin typeface="HGPGothicE" charset="-128"/>
              <a:ea typeface="HGPGothicE" charset="-128"/>
              <a:cs typeface="HGPGothicE" charset="-128"/>
            </a:endParaRPr>
          </a:p>
        </p:txBody>
      </p:sp>
      <p:sp>
        <p:nvSpPr>
          <p:cNvPr id="4" name="下矢印 3"/>
          <p:cNvSpPr/>
          <p:nvPr/>
        </p:nvSpPr>
        <p:spPr>
          <a:xfrm>
            <a:off x="5497286" y="4811486"/>
            <a:ext cx="293914" cy="3918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111710462"/>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4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4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dirty="0">
                <a:latin typeface="HGPGothicE" charset="-128"/>
                <a:ea typeface="HGPGothicE" charset="-128"/>
                <a:cs typeface="HGPGothicE" charset="-128"/>
              </a:rPr>
              <a:t>クラブ「発展」の共通部分　</a:t>
            </a:r>
            <a:r>
              <a:rPr lang="en-US" altLang="ja-JP" dirty="0">
                <a:solidFill>
                  <a:schemeClr val="tx1"/>
                </a:solidFill>
                <a:latin typeface="HGPGothicE" charset="-128"/>
                <a:ea typeface="HGPGothicE" charset="-128"/>
                <a:cs typeface="HGPGothicE" charset="-128"/>
              </a:rPr>
              <a:t>⑷</a:t>
            </a:r>
            <a:br>
              <a:rPr lang="en-US" altLang="ja-JP" dirty="0">
                <a:solidFill>
                  <a:schemeClr val="tx1"/>
                </a:solidFill>
                <a:latin typeface="HGPGothicE" charset="-128"/>
                <a:ea typeface="HGPGothicE" charset="-128"/>
                <a:cs typeface="HGPGothicE" charset="-128"/>
              </a:rPr>
            </a:br>
            <a:r>
              <a:rPr lang="ja-JP" altLang="en-US" dirty="0">
                <a:latin typeface="HGPGothicE" charset="-128"/>
                <a:ea typeface="HGPGothicE" charset="-128"/>
                <a:cs typeface="HGPGothicE" charset="-128"/>
              </a:rPr>
              <a:t>高い「人間力」</a:t>
            </a:r>
            <a:r>
              <a:rPr lang="en-US" altLang="ja-JP" dirty="0">
                <a:latin typeface="HGPGothicE" charset="-128"/>
                <a:ea typeface="HGPGothicE" charset="-128"/>
                <a:cs typeface="HGPGothicE" charset="-128"/>
              </a:rPr>
              <a:t/>
            </a:r>
            <a:br>
              <a:rPr lang="en-US" altLang="ja-JP" dirty="0">
                <a:latin typeface="HGPGothicE" charset="-128"/>
                <a:ea typeface="HGPGothicE" charset="-128"/>
                <a:cs typeface="HGPGothicE" charset="-128"/>
              </a:rPr>
            </a:br>
            <a:endParaRPr kumimoji="1" lang="ja-JP" altLang="en-US" dirty="0"/>
          </a:p>
        </p:txBody>
      </p:sp>
      <p:sp>
        <p:nvSpPr>
          <p:cNvPr id="3" name="コンテンツ プレースホルダー 2"/>
          <p:cNvSpPr>
            <a:spLocks noGrp="1"/>
          </p:cNvSpPr>
          <p:nvPr>
            <p:ph idx="1"/>
          </p:nvPr>
        </p:nvSpPr>
        <p:spPr>
          <a:xfrm>
            <a:off x="1371600" y="2285999"/>
            <a:ext cx="9601200" cy="4147457"/>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3200" dirty="0">
                <a:latin typeface="HGPGothicE" charset="-128"/>
                <a:ea typeface="HGPGothicE" charset="-128"/>
                <a:cs typeface="HGPGothicE" charset="-128"/>
              </a:rPr>
              <a:t>ワイズメンズクラブの最大の魅力の一つは、そこに集う</a:t>
            </a:r>
            <a:endParaRPr kumimoji="1" lang="en-US" altLang="ja-JP" sz="32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a:latin typeface="HGPGothicE" charset="-128"/>
                <a:ea typeface="HGPGothicE" charset="-128"/>
                <a:cs typeface="HGPGothicE" charset="-128"/>
              </a:rPr>
              <a:t>メンバーの</a:t>
            </a:r>
            <a:r>
              <a:rPr lang="ja-JP" altLang="en-US" sz="3200" dirty="0">
                <a:solidFill>
                  <a:srgbClr val="FF0000"/>
                </a:solidFill>
                <a:latin typeface="HGPGothicE" charset="-128"/>
                <a:ea typeface="HGPGothicE" charset="-128"/>
                <a:cs typeface="HGPGothicE" charset="-128"/>
              </a:rPr>
              <a:t>「人としての魅力」</a:t>
            </a:r>
            <a:r>
              <a:rPr lang="ja-JP" altLang="en-US" sz="3200" dirty="0">
                <a:latin typeface="HGPGothicE" charset="-128"/>
                <a:ea typeface="HGPGothicE" charset="-128"/>
                <a:cs typeface="HGPGothicE" charset="-128"/>
              </a:rPr>
              <a:t>である。</a:t>
            </a:r>
            <a:endParaRPr lang="en-US" altLang="ja-JP" sz="32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32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a:latin typeface="HGPGothicE" charset="-128"/>
                <a:ea typeface="HGPGothicE" charset="-128"/>
                <a:cs typeface="HGPGothicE" charset="-128"/>
              </a:rPr>
              <a:t>高い「人間力」により・・・</a:t>
            </a:r>
            <a:endParaRPr lang="en-US" altLang="ja-JP" sz="32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3200" dirty="0">
                <a:latin typeface="HGPGothicE" charset="-128"/>
                <a:ea typeface="HGPGothicE" charset="-128"/>
                <a:cs typeface="HGPGothicE" charset="-128"/>
              </a:rPr>
              <a:t>・人の弱点や短所の指摘をしない。</a:t>
            </a:r>
            <a:r>
              <a:rPr lang="ja-JP" altLang="en-US" sz="3200" dirty="0">
                <a:latin typeface="HGPGothicE" charset="-128"/>
                <a:ea typeface="HGPGothicE" charset="-128"/>
                <a:cs typeface="HGPGothicE" charset="-128"/>
              </a:rPr>
              <a:t>（小堀理論）</a:t>
            </a:r>
            <a:endParaRPr kumimoji="1" lang="en-US" altLang="ja-JP" sz="32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a:latin typeface="HGPGothicE" charset="-128"/>
                <a:ea typeface="HGPGothicE" charset="-128"/>
                <a:cs typeface="HGPGothicE" charset="-128"/>
              </a:rPr>
              <a:t>・</a:t>
            </a:r>
            <a:r>
              <a:rPr lang="ja-JP" altLang="en-US" sz="3200" dirty="0">
                <a:solidFill>
                  <a:schemeClr val="tx1"/>
                </a:solidFill>
                <a:latin typeface="HGPGothicE" charset="-128"/>
                <a:ea typeface="HGPGothicE" charset="-128"/>
                <a:cs typeface="HGPGothicE" charset="-128"/>
              </a:rPr>
              <a:t>一</a:t>
            </a:r>
            <a:r>
              <a:rPr lang="ja-JP" altLang="en-US" sz="3200" dirty="0">
                <a:latin typeface="HGPGothicE" charset="-128"/>
                <a:ea typeface="HGPGothicE" charset="-128"/>
                <a:cs typeface="HGPGothicE" charset="-128"/>
              </a:rPr>
              <a:t>人がメンバーのために、メンバーが</a:t>
            </a:r>
            <a:r>
              <a:rPr lang="ja-JP" altLang="en-US" sz="3200" dirty="0">
                <a:solidFill>
                  <a:schemeClr val="tx1"/>
                </a:solidFill>
                <a:latin typeface="HGPGothicE" charset="-128"/>
                <a:ea typeface="HGPGothicE" charset="-128"/>
                <a:cs typeface="HGPGothicE" charset="-128"/>
              </a:rPr>
              <a:t>一</a:t>
            </a:r>
            <a:r>
              <a:rPr lang="ja-JP" altLang="en-US" sz="3200" dirty="0">
                <a:latin typeface="HGPGothicE" charset="-128"/>
                <a:ea typeface="HGPGothicE" charset="-128"/>
                <a:cs typeface="HGPGothicE" charset="-128"/>
              </a:rPr>
              <a:t>人のために。</a:t>
            </a:r>
            <a:endParaRPr lang="en-US" altLang="ja-JP" sz="32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3200" dirty="0">
                <a:latin typeface="HGPGothicE" charset="-128"/>
                <a:ea typeface="HGPGothicE" charset="-128"/>
                <a:cs typeface="HGPGothicE" charset="-128"/>
              </a:rPr>
              <a:t>・強いメンバー間の絆が生まれる。</a:t>
            </a:r>
            <a:endParaRPr kumimoji="1" lang="en-US" altLang="ja-JP" sz="32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3200" dirty="0">
                <a:latin typeface="HGPGothicE" charset="-128"/>
                <a:ea typeface="HGPGothicE" charset="-128"/>
                <a:cs typeface="HGPGothicE" charset="-128"/>
              </a:rPr>
              <a:t>（ドロップの最大原因は人間関係の縺れである）</a:t>
            </a:r>
            <a:endParaRPr kumimoji="1" lang="ja-JP" altLang="en-US" sz="3200" dirty="0">
              <a:latin typeface="HGPGothicE" charset="-128"/>
              <a:ea typeface="HGPGothicE" charset="-128"/>
              <a:cs typeface="HGPGothicE" charset="-128"/>
            </a:endParaRPr>
          </a:p>
        </p:txBody>
      </p:sp>
    </p:spTree>
    <p:extLst>
      <p:ext uri="{BB962C8B-B14F-4D97-AF65-F5344CB8AC3E}">
        <p14:creationId xmlns:p14="http://schemas.microsoft.com/office/powerpoint/2010/main" val="1481813009"/>
      </p:ext>
    </p:extLst>
  </p:cSld>
  <p:clrMapOvr>
    <a:masterClrMapping/>
  </p:clrMapOvr>
  <mc:AlternateContent xmlns:mc="http://schemas.openxmlformats.org/markup-compatibility/2006" xmlns:p14="http://schemas.microsoft.com/office/powerpoint/2010/main">
    <mc:Choice Requires="p14">
      <p:transition spd="slow" p14:dur="1600" advTm="13000">
        <p:blinds dir="vert"/>
      </p:transition>
    </mc:Choice>
    <mc:Fallback xmlns="">
      <p:transition spd="slow" advTm="13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3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3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dirty="0">
                <a:latin typeface="HGPGothicE" charset="-128"/>
                <a:ea typeface="HGPGothicE" charset="-128"/>
                <a:cs typeface="HGPGothicE" charset="-128"/>
              </a:rPr>
              <a:t>クラブ「発展」の共通部分　</a:t>
            </a:r>
            <a:r>
              <a:rPr lang="en-US" altLang="ja-JP" dirty="0">
                <a:solidFill>
                  <a:schemeClr val="tx1"/>
                </a:solidFill>
                <a:latin typeface="HGPGothicE" charset="-128"/>
                <a:ea typeface="HGPGothicE" charset="-128"/>
                <a:cs typeface="HGPGothicE" charset="-128"/>
              </a:rPr>
              <a:t>⑸</a:t>
            </a:r>
            <a:r>
              <a:rPr lang="en-US" altLang="ja-JP" dirty="0">
                <a:latin typeface="HGPGothicE" charset="-128"/>
                <a:ea typeface="HGPGothicE" charset="-128"/>
                <a:cs typeface="HGPGothicE" charset="-128"/>
              </a:rPr>
              <a:t/>
            </a:r>
            <a:br>
              <a:rPr lang="en-US" altLang="ja-JP" dirty="0">
                <a:latin typeface="HGPGothicE" charset="-128"/>
                <a:ea typeface="HGPGothicE" charset="-128"/>
                <a:cs typeface="HGPGothicE" charset="-128"/>
              </a:rPr>
            </a:br>
            <a:r>
              <a:rPr lang="ja-JP" altLang="en-US" dirty="0">
                <a:latin typeface="HGPGothicE" charset="-128"/>
                <a:ea typeface="HGPGothicE" charset="-128"/>
                <a:cs typeface="HGPGothicE" charset="-128"/>
              </a:rPr>
              <a:t>メンバー満足の向上</a:t>
            </a:r>
            <a:r>
              <a:rPr lang="en-US" altLang="ja-JP" dirty="0">
                <a:latin typeface="HGPGothicE" charset="-128"/>
                <a:ea typeface="HGPGothicE" charset="-128"/>
                <a:cs typeface="HGPGothicE" charset="-128"/>
              </a:rPr>
              <a:t/>
            </a:r>
            <a:br>
              <a:rPr lang="en-US" altLang="ja-JP" dirty="0">
                <a:latin typeface="HGPGothicE" charset="-128"/>
                <a:ea typeface="HGPGothicE" charset="-128"/>
                <a:cs typeface="HGPGothicE" charset="-128"/>
              </a:rPr>
            </a:br>
            <a:endParaRPr kumimoji="1" lang="ja-JP" altLang="en-US" dirty="0"/>
          </a:p>
        </p:txBody>
      </p:sp>
      <p:sp>
        <p:nvSpPr>
          <p:cNvPr id="3" name="コンテンツ プレースホルダー 2"/>
          <p:cNvSpPr>
            <a:spLocks noGrp="1"/>
          </p:cNvSpPr>
          <p:nvPr>
            <p:ph idx="1"/>
          </p:nvPr>
        </p:nvSpPr>
        <p:spPr>
          <a:xfrm>
            <a:off x="1371600" y="2286000"/>
            <a:ext cx="9601200" cy="4256314"/>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自クラブのメンバーの何％が</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4000" dirty="0">
                <a:solidFill>
                  <a:srgbClr val="FF0000"/>
                </a:solidFill>
                <a:latin typeface="HGPGothicE" charset="-128"/>
                <a:ea typeface="HGPGothicE" charset="-128"/>
                <a:cs typeface="HGPGothicE" charset="-128"/>
              </a:rPr>
              <a:t>「心の底からクラブに入会して良かった」</a:t>
            </a:r>
            <a:endParaRPr lang="en-US" altLang="ja-JP" sz="40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と思っているか？</a:t>
            </a: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その</a:t>
            </a:r>
            <a:r>
              <a:rPr lang="ja-JP" altLang="en-US" sz="2800" dirty="0">
                <a:solidFill>
                  <a:srgbClr val="FF0000"/>
                </a:solidFill>
                <a:latin typeface="HGPGothicE" charset="-128"/>
                <a:ea typeface="HGPGothicE" charset="-128"/>
                <a:cs typeface="HGPGothicE" charset="-128"/>
              </a:rPr>
              <a:t>比率が高い程クラブは発展する！</a:t>
            </a:r>
            <a:endParaRPr lang="en-US" altLang="ja-JP" sz="28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solidFill>
                  <a:srgbClr val="FF0000"/>
                </a:solidFill>
                <a:latin typeface="HGPGothicE" charset="-128"/>
                <a:ea typeface="HGPGothicE" charset="-128"/>
                <a:cs typeface="HGPGothicE" charset="-128"/>
              </a:rPr>
              <a:t>満足度の高いメンバーは、例会にゲストを招待しメンバー増強に繋がる。</a:t>
            </a:r>
            <a:r>
              <a:rPr lang="ja-JP" altLang="en-US" sz="2800" dirty="0">
                <a:latin typeface="HGPGothicE" charset="-128"/>
                <a:ea typeface="HGPGothicE" charset="-128"/>
                <a:cs typeface="HGPGothicE" charset="-128"/>
              </a:rPr>
              <a:t>（満足度の低いメンバーはゲストを招待しない）</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dirty="0">
                <a:latin typeface="HGPGothicE" charset="-128"/>
                <a:ea typeface="HGPGothicE" charset="-128"/>
                <a:cs typeface="HGPGothicE" charset="-128"/>
              </a:rPr>
              <a:t>メンバーにとって付加価値の高いクラブを追求する。</a:t>
            </a:r>
          </a:p>
        </p:txBody>
      </p:sp>
    </p:spTree>
    <p:extLst>
      <p:ext uri="{BB962C8B-B14F-4D97-AF65-F5344CB8AC3E}">
        <p14:creationId xmlns:p14="http://schemas.microsoft.com/office/powerpoint/2010/main" val="891000283"/>
      </p:ext>
    </p:extLst>
  </p:cSld>
  <p:clrMapOvr>
    <a:masterClrMapping/>
  </p:clrMapOvr>
  <mc:AlternateContent xmlns:mc="http://schemas.openxmlformats.org/markup-compatibility/2006" xmlns:p14="http://schemas.microsoft.com/office/powerpoint/2010/main">
    <mc:Choice Requires="p14">
      <p:transition spd="slow" p14:dur="1600" advTm="19000">
        <p:blinds dir="vert"/>
      </p:transition>
    </mc:Choice>
    <mc:Fallback xmlns="">
      <p:transition spd="slow" advTm="19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4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4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HGPGothicE" charset="-128"/>
                <a:ea typeface="HGPGothicE" charset="-128"/>
                <a:cs typeface="HGPGothicE" charset="-128"/>
              </a:rPr>
              <a:t>クラブ「発展」の共通部分　</a:t>
            </a:r>
            <a:r>
              <a:rPr lang="en-US" altLang="ja-JP" dirty="0">
                <a:solidFill>
                  <a:schemeClr val="tx1"/>
                </a:solidFill>
                <a:latin typeface="HGPGothicE" charset="-128"/>
                <a:ea typeface="HGPGothicE" charset="-128"/>
                <a:cs typeface="HGPGothicE" charset="-128"/>
              </a:rPr>
              <a:t>⑹</a:t>
            </a:r>
            <a:r>
              <a:rPr lang="en-US" altLang="ja-JP" dirty="0">
                <a:latin typeface="HGPGothicE" charset="-128"/>
                <a:ea typeface="HGPGothicE" charset="-128"/>
                <a:cs typeface="HGPGothicE" charset="-128"/>
              </a:rPr>
              <a:t/>
            </a:r>
            <a:br>
              <a:rPr lang="en-US" altLang="ja-JP" dirty="0">
                <a:latin typeface="HGPGothicE" charset="-128"/>
                <a:ea typeface="HGPGothicE" charset="-128"/>
                <a:cs typeface="HGPGothicE" charset="-128"/>
              </a:rPr>
            </a:br>
            <a:r>
              <a:rPr lang="ja-JP" altLang="en-US" dirty="0">
                <a:latin typeface="HGPGothicE" charset="-128"/>
                <a:ea typeface="HGPGothicE" charset="-128"/>
                <a:cs typeface="HGPGothicE" charset="-128"/>
              </a:rPr>
              <a:t>メンバーの段階的成長</a:t>
            </a:r>
            <a:endParaRPr kumimoji="1" lang="ja-JP" altLang="en-US" dirty="0"/>
          </a:p>
        </p:txBody>
      </p:sp>
      <p:sp>
        <p:nvSpPr>
          <p:cNvPr id="3" name="コンテンツ プレースホルダー 2"/>
          <p:cNvSpPr>
            <a:spLocks noGrp="1"/>
          </p:cNvSpPr>
          <p:nvPr>
            <p:ph idx="1"/>
          </p:nvPr>
        </p:nvSpPr>
        <p:spPr>
          <a:xfrm>
            <a:off x="1371600" y="2286000"/>
            <a:ext cx="9601200" cy="3962400"/>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メンバーの</a:t>
            </a:r>
            <a:r>
              <a:rPr lang="ja-JP" altLang="en-US" sz="2800" dirty="0">
                <a:solidFill>
                  <a:srgbClr val="FF0000"/>
                </a:solidFill>
                <a:latin typeface="HGPGothicE" charset="-128"/>
                <a:ea typeface="HGPGothicE" charset="-128"/>
                <a:cs typeface="HGPGothicE" charset="-128"/>
              </a:rPr>
              <a:t>会歴により意識の違いがあることを認識</a:t>
            </a:r>
            <a:r>
              <a:rPr lang="ja-JP" altLang="en-US" sz="2800" dirty="0">
                <a:latin typeface="HGPGothicE" charset="-128"/>
                <a:ea typeface="HGPGothicE" charset="-128"/>
                <a:cs typeface="HGPGothicE" charset="-128"/>
              </a:rPr>
              <a:t>して、新入メンバーから、ベテランメンバーまでの「階段」を明確にして、メンバーが、その階段を１段１段登るプロセスに</a:t>
            </a:r>
            <a:r>
              <a:rPr lang="ja-JP" altLang="en-US" sz="2800" dirty="0">
                <a:solidFill>
                  <a:schemeClr val="tx1"/>
                </a:solidFill>
                <a:latin typeface="HGPGothicE" charset="-128"/>
                <a:ea typeface="HGPGothicE" charset="-128"/>
                <a:cs typeface="HGPGothicE" charset="-128"/>
              </a:rPr>
              <a:t>よって</a:t>
            </a:r>
            <a:r>
              <a:rPr lang="ja-JP" altLang="en-US" sz="2800" dirty="0">
                <a:latin typeface="HGPGothicE" charset="-128"/>
                <a:ea typeface="HGPGothicE" charset="-128"/>
                <a:cs typeface="HGPGothicE" charset="-128"/>
              </a:rPr>
              <a:t>・・・</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4400" dirty="0">
                <a:solidFill>
                  <a:srgbClr val="FF0000"/>
                </a:solidFill>
                <a:latin typeface="HGPGothicE" charset="-128"/>
                <a:ea typeface="HGPGothicE" charset="-128"/>
                <a:cs typeface="HGPGothicE" charset="-128"/>
              </a:rPr>
              <a:t>自クラブから、次世代のクラブ、部、区にて活躍するメンバーを育成する！</a:t>
            </a:r>
            <a:endParaRPr lang="en-US" altLang="ja-JP" sz="2800" dirty="0">
              <a:solidFill>
                <a:srgbClr val="FF0000"/>
              </a:solidFill>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2800" dirty="0">
                <a:latin typeface="HGPGothicE" charset="-128"/>
                <a:ea typeface="HGPGothicE" charset="-128"/>
                <a:cs typeface="HGPGothicE" charset="-128"/>
              </a:rPr>
              <a:t>（別紙参照）</a:t>
            </a:r>
            <a:endParaRPr lang="en-US" altLang="ja-JP" sz="2800" dirty="0">
              <a:latin typeface="HGPGothicE" charset="-128"/>
              <a:ea typeface="HGPGothicE" charset="-128"/>
              <a:cs typeface="HGPGothicE"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4400" dirty="0">
              <a:latin typeface="HGPGothicE" charset="-128"/>
              <a:ea typeface="HGPGothicE" charset="-128"/>
              <a:cs typeface="HGPGothicE" charset="-128"/>
            </a:endParaRPr>
          </a:p>
        </p:txBody>
      </p:sp>
    </p:spTree>
    <p:extLst>
      <p:ext uri="{BB962C8B-B14F-4D97-AF65-F5344CB8AC3E}">
        <p14:creationId xmlns:p14="http://schemas.microsoft.com/office/powerpoint/2010/main" val="2126026288"/>
      </p:ext>
    </p:extLst>
  </p:cSld>
  <p:clrMapOvr>
    <a:masterClrMapping/>
  </p:clrMapOvr>
  <mc:AlternateContent xmlns:mc="http://schemas.openxmlformats.org/markup-compatibility/2006" xmlns:p14="http://schemas.microsoft.com/office/powerpoint/2010/main">
    <mc:Choice Requires="p14">
      <p:transition spd="slow" p14:dur="1600" advTm="11000">
        <p:blinds dir="vert"/>
      </p:transition>
    </mc:Choice>
    <mc:Fallback xmlns="">
      <p:transition spd="slow" advTm="11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4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4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トリミング">
  <a:themeElements>
    <a:clrScheme name="トリミン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トリミング">
      <a:majorFont>
        <a:latin typeface="Franklin Gothic Book" panose="020B0503020102020204"/>
        <a:ea typeface=""/>
        <a:cs typeface=""/>
      </a:majorFont>
      <a:minorFont>
        <a:latin typeface="Franklin Gothic Book" panose="020B0503020102020204"/>
        <a:ea typeface=""/>
        <a:cs typeface=""/>
      </a:minorFont>
    </a:fontScheme>
    <a:fmtScheme name="トリミン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3563</TotalTime>
  <Words>2088</Words>
  <Application>Microsoft Macintosh PowerPoint</Application>
  <PresentationFormat>ワイド画面</PresentationFormat>
  <Paragraphs>181</Paragraphs>
  <Slides>30</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30</vt:i4>
      </vt:variant>
    </vt:vector>
  </HeadingPairs>
  <TitlesOfParts>
    <vt:vector size="33" baseType="lpstr">
      <vt:lpstr>Franklin Gothic Book</vt:lpstr>
      <vt:lpstr>HGPGothicE</vt:lpstr>
      <vt:lpstr>トリミング</vt:lpstr>
      <vt:lpstr>西日本区 「発展アクションプラン」</vt:lpstr>
      <vt:lpstr>部・クラブにおいて多様化している ワイズメンズクラブ</vt:lpstr>
      <vt:lpstr>それぞれの「特性」を活かし、「発展」した 京都部、九州部、六甲部</vt:lpstr>
      <vt:lpstr>クラブ「発展」の共通部分　⑴ 規律ある例会</vt:lpstr>
      <vt:lpstr>クラブ「発展」の共通部分　⑵ オリエンテーションのあり方</vt:lpstr>
      <vt:lpstr>クラブ「発展」の共通部分　⑶ 「意識改革」</vt:lpstr>
      <vt:lpstr>クラブ「発展」の共通部分　⑷ 高い「人間力」 </vt:lpstr>
      <vt:lpstr>クラブ「発展」の共通部分　⑸ メンバー満足の向上 </vt:lpstr>
      <vt:lpstr>クラブ「発展」の共通部分　⑹ メンバーの段階的成長</vt:lpstr>
      <vt:lpstr>京都部発展要因　⑴ 経営者を中心としたネットワーク</vt:lpstr>
      <vt:lpstr>京都部発展要因　⑵ ホテルでの規律ある例会 </vt:lpstr>
      <vt:lpstr>京都部発展要因　⑶ 独自の地域奉仕活動</vt:lpstr>
      <vt:lpstr>九州部発展の要因　⑴ 熊本の発展</vt:lpstr>
      <vt:lpstr>九州部発展の要因　⑵ コメットクラブの設立 </vt:lpstr>
      <vt:lpstr>九州部発展の要因　⑶ YMCAとの協働事業 </vt:lpstr>
      <vt:lpstr>六甲部発展の要因　⑴ 魅力があり充実した奉仕活動</vt:lpstr>
      <vt:lpstr>六甲部発展の要因　⑵ 神戸YMCAとの繋がり </vt:lpstr>
      <vt:lpstr>メンバー構成別アクションプラン　⑴ 経営者割合の多いクラブ</vt:lpstr>
      <vt:lpstr>メンバー構成別アクションプラン　⑵ 平均年齢の高いクラブ</vt:lpstr>
      <vt:lpstr>メンバー構成別アクションプラン　⑶ サラリーマン、主婦の割合が多いクラブ</vt:lpstr>
      <vt:lpstr>地域（府県）別発展アクションプラン</vt:lpstr>
      <vt:lpstr>YMCAとの関わり別アクションプラン　⑴ 関わりが深いクラブ</vt:lpstr>
      <vt:lpstr>YMCAとの関わり別アクションプラン　⑵ 関わりが薄いクラブ</vt:lpstr>
      <vt:lpstr>メンバー数の少ないクラブの アクションプラン  </vt:lpstr>
      <vt:lpstr>メンバー数の多いクラブの アクションプラン</vt:lpstr>
      <vt:lpstr>アクションプラン応用編　⑴</vt:lpstr>
      <vt:lpstr>アクションプラン応用編　⑵</vt:lpstr>
      <vt:lpstr>アクションプラン応用編　⑶</vt:lpstr>
      <vt:lpstr>まとめ</vt:lpstr>
      <vt:lpstr>西日本区 「発展アクションプラン」</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西日本区 「発展アクションプラン」</dc:title>
  <dc:creator>篤文 牧野</dc:creator>
  <cp:lastModifiedBy>篤文 牧野</cp:lastModifiedBy>
  <cp:revision>94</cp:revision>
  <dcterms:created xsi:type="dcterms:W3CDTF">2019-10-15T03:51:07Z</dcterms:created>
  <dcterms:modified xsi:type="dcterms:W3CDTF">2019-12-11T04:22:58Z</dcterms:modified>
</cp:coreProperties>
</file>